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4" r:id="rId2"/>
    <p:sldMasterId id="2147483697" r:id="rId3"/>
    <p:sldMasterId id="2147483753" r:id="rId4"/>
  </p:sldMasterIdLst>
  <p:notesMasterIdLst>
    <p:notesMasterId r:id="rId31"/>
  </p:notesMasterIdLst>
  <p:handoutMasterIdLst>
    <p:handoutMasterId r:id="rId32"/>
  </p:handoutMasterIdLst>
  <p:sldIdLst>
    <p:sldId id="1842" r:id="rId5"/>
    <p:sldId id="1846" r:id="rId6"/>
    <p:sldId id="1847" r:id="rId7"/>
    <p:sldId id="1848" r:id="rId8"/>
    <p:sldId id="1849" r:id="rId9"/>
    <p:sldId id="1850" r:id="rId10"/>
    <p:sldId id="1872" r:id="rId11"/>
    <p:sldId id="1881" r:id="rId12"/>
    <p:sldId id="1873" r:id="rId13"/>
    <p:sldId id="1851" r:id="rId14"/>
    <p:sldId id="1854" r:id="rId15"/>
    <p:sldId id="1874" r:id="rId16"/>
    <p:sldId id="1858" r:id="rId17"/>
    <p:sldId id="1878" r:id="rId18"/>
    <p:sldId id="1860" r:id="rId19"/>
    <p:sldId id="1876" r:id="rId20"/>
    <p:sldId id="1877" r:id="rId21"/>
    <p:sldId id="1880" r:id="rId22"/>
    <p:sldId id="1862" r:id="rId23"/>
    <p:sldId id="1863" r:id="rId24"/>
    <p:sldId id="1864" r:id="rId25"/>
    <p:sldId id="1865" r:id="rId26"/>
    <p:sldId id="1866" r:id="rId27"/>
    <p:sldId id="1868" r:id="rId28"/>
    <p:sldId id="1870" r:id="rId29"/>
    <p:sldId id="1882" r:id="rId30"/>
  </p:sldIdLst>
  <p:sldSz cx="9144000" cy="6858000" type="screen4x3"/>
  <p:notesSz cx="6797675" cy="9928225"/>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D00"/>
    <a:srgbClr val="E49D1C"/>
    <a:srgbClr val="E88018"/>
    <a:srgbClr val="FF3399"/>
    <a:srgbClr val="FFCF00"/>
    <a:srgbClr val="FFCE00"/>
    <a:srgbClr val="FFCC00"/>
    <a:srgbClr val="D0D0D0"/>
    <a:srgbClr val="CCC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54" autoAdjust="0"/>
    <p:restoredTop sz="93609" autoAdjust="0"/>
  </p:normalViewPr>
  <p:slideViewPr>
    <p:cSldViewPr>
      <p:cViewPr>
        <p:scale>
          <a:sx n="49" d="100"/>
          <a:sy n="49" d="100"/>
        </p:scale>
        <p:origin x="-850" y="-96"/>
      </p:cViewPr>
      <p:guideLst>
        <p:guide orient="horz" pos="768"/>
        <p:guide orient="horz" pos="2160"/>
        <p:guide orient="horz" pos="4080"/>
        <p:guide orient="horz" pos="1296"/>
        <p:guide orient="horz" pos="1392"/>
        <p:guide orient="horz" pos="432"/>
        <p:guide pos="4800"/>
        <p:guide pos="44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2766" y="-49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3"/>
          </p:nvPr>
        </p:nvSpPr>
        <p:spPr>
          <a:xfrm>
            <a:off x="3851098" y="9429750"/>
            <a:ext cx="2944958" cy="496888"/>
          </a:xfrm>
          <a:prstGeom prst="rect">
            <a:avLst/>
          </a:prstGeom>
        </p:spPr>
        <p:txBody>
          <a:bodyPr vert="horz" lIns="91440" tIns="45720" rIns="91440" bIns="45720" rtlCol="0" anchor="b"/>
          <a:lstStyle>
            <a:lvl1pPr algn="r">
              <a:defRPr sz="1200"/>
            </a:lvl1pPr>
          </a:lstStyle>
          <a:p>
            <a:fld id="{88DB426C-BC71-4B17-AA7A-66F6D94FF12E}" type="slidenum">
              <a:rPr lang="de-DE" smtClean="0"/>
              <a:pPr/>
              <a:t>‹nº›</a:t>
            </a:fld>
            <a:endParaRPr lang="de-DE" dirty="0"/>
          </a:p>
        </p:txBody>
      </p:sp>
      <p:sp>
        <p:nvSpPr>
          <p:cNvPr id="3" name="Fußzeilenplatzhalter 2"/>
          <p:cNvSpPr>
            <a:spLocks noGrp="1"/>
          </p:cNvSpPr>
          <p:nvPr>
            <p:ph type="ftr" sz="quarter" idx="2"/>
          </p:nvPr>
        </p:nvSpPr>
        <p:spPr>
          <a:xfrm>
            <a:off x="0" y="9429750"/>
            <a:ext cx="2944958" cy="496888"/>
          </a:xfrm>
          <a:prstGeom prst="rect">
            <a:avLst/>
          </a:prstGeom>
        </p:spPr>
        <p:txBody>
          <a:bodyPr vert="horz" lIns="91440" tIns="45720" rIns="91440" bIns="45720" rtlCol="0" anchor="b"/>
          <a:lstStyle>
            <a:lvl1pPr algn="l">
              <a:defRPr sz="1200"/>
            </a:lvl1pPr>
          </a:lstStyle>
          <a:p>
            <a:r>
              <a:rPr lang="de-DE" dirty="0" smtClean="0"/>
              <a:t>Sao Paulo, September 2015</a:t>
            </a:r>
            <a:endParaRPr lang="de-DE" dirty="0"/>
          </a:p>
        </p:txBody>
      </p:sp>
    </p:spTree>
    <p:extLst>
      <p:ext uri="{BB962C8B-B14F-4D97-AF65-F5344CB8AC3E}">
        <p14:creationId xmlns="" xmlns:p14="http://schemas.microsoft.com/office/powerpoint/2010/main" val="2780088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688" tIns="46343" rIns="92688" bIns="46343" numCol="1" anchor="t" anchorCtr="0" compatLnSpc="1">
            <a:prstTxWarp prst="textNoShape">
              <a:avLst/>
            </a:prstTxWarp>
          </a:bodyPr>
          <a:lstStyle>
            <a:lvl1pPr algn="l" defTabSz="926658">
              <a:defRPr sz="1300">
                <a:latin typeface="Arial" charset="0"/>
                <a:cs typeface="+mn-cs"/>
              </a:defRPr>
            </a:lvl1pPr>
          </a:lstStyle>
          <a:p>
            <a:pPr>
              <a:defRPr/>
            </a:pPr>
            <a:endParaRPr lang="de-DE"/>
          </a:p>
        </p:txBody>
      </p:sp>
      <p:sp>
        <p:nvSpPr>
          <p:cNvPr id="13315" name="Rectangle 3"/>
          <p:cNvSpPr>
            <a:spLocks noGrp="1" noChangeArrowheads="1"/>
          </p:cNvSpPr>
          <p:nvPr>
            <p:ph type="dt" idx="1"/>
          </p:nvPr>
        </p:nvSpPr>
        <p:spPr bwMode="auto">
          <a:xfrm>
            <a:off x="3851275" y="1"/>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688" tIns="46343" rIns="92688" bIns="46343" numCol="1" anchor="t" anchorCtr="0" compatLnSpc="1">
            <a:prstTxWarp prst="textNoShape">
              <a:avLst/>
            </a:prstTxWarp>
          </a:bodyPr>
          <a:lstStyle>
            <a:lvl1pPr algn="r" defTabSz="926658">
              <a:defRPr sz="1300">
                <a:latin typeface="Arial" charset="0"/>
                <a:cs typeface="+mn-cs"/>
              </a:defRPr>
            </a:lvl1pPr>
          </a:lstStyle>
          <a:p>
            <a:pPr>
              <a:defRPr/>
            </a:pPr>
            <a:endParaRPr lang="de-DE"/>
          </a:p>
        </p:txBody>
      </p:sp>
      <p:sp>
        <p:nvSpPr>
          <p:cNvPr id="809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3317" name="Rectangle 5"/>
          <p:cNvSpPr>
            <a:spLocks noGrp="1" noChangeArrowheads="1"/>
          </p:cNvSpPr>
          <p:nvPr>
            <p:ph type="body" sz="quarter" idx="3"/>
          </p:nvPr>
        </p:nvSpPr>
        <p:spPr bwMode="auto">
          <a:xfrm>
            <a:off x="1131889" y="4714878"/>
            <a:ext cx="4533900" cy="4468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688" tIns="46343" rIns="92688" bIns="46343" numCol="1" anchor="t" anchorCtr="0" compatLnSpc="1">
            <a:prstTxWarp prst="textNoShape">
              <a:avLst/>
            </a:prstTxWarp>
          </a:bodyPr>
          <a:lstStyle/>
          <a:p>
            <a:pPr lvl="0"/>
            <a:r>
              <a:rPr lang="de-DE" noProof="0" smtClean="0">
                <a:sym typeface="Symbol" pitchFamily="18" charset="2"/>
              </a:rPr>
              <a:t> Mastertextformat bearbeiten</a:t>
            </a:r>
          </a:p>
          <a:p>
            <a:pPr lvl="1"/>
            <a:r>
              <a:rPr lang="de-DE" noProof="0" smtClean="0">
                <a:sym typeface="Symbol" pitchFamily="18" charset="2"/>
              </a:rPr>
              <a:t> Zweite Ebene</a:t>
            </a:r>
          </a:p>
          <a:p>
            <a:pPr lvl="2"/>
            <a:r>
              <a:rPr lang="de-DE" noProof="0" smtClean="0">
                <a:sym typeface="Symbol" pitchFamily="18" charset="2"/>
              </a:rPr>
              <a:t> Dritte Ebene</a:t>
            </a:r>
          </a:p>
          <a:p>
            <a:pPr lvl="3"/>
            <a:r>
              <a:rPr lang="de-DE" noProof="0" smtClean="0">
                <a:sym typeface="Symbol" pitchFamily="18" charset="2"/>
              </a:rPr>
              <a:t> Vierte Ebene</a:t>
            </a:r>
          </a:p>
          <a:p>
            <a:pPr lvl="4"/>
            <a:r>
              <a:rPr lang="de-DE" noProof="0" smtClean="0">
                <a:sym typeface="Symbol" pitchFamily="18" charset="2"/>
              </a:rPr>
              <a:t> Fünfte Ebene</a:t>
            </a:r>
          </a:p>
        </p:txBody>
      </p:sp>
      <p:sp>
        <p:nvSpPr>
          <p:cNvPr id="13318" name="Rectangle 6"/>
          <p:cNvSpPr>
            <a:spLocks noGrp="1" noChangeArrowheads="1"/>
          </p:cNvSpPr>
          <p:nvPr>
            <p:ph type="ftr" sz="quarter" idx="4"/>
          </p:nvPr>
        </p:nvSpPr>
        <p:spPr bwMode="auto">
          <a:xfrm>
            <a:off x="1" y="9432928"/>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688" tIns="46343" rIns="92688" bIns="46343" numCol="1" anchor="b" anchorCtr="0" compatLnSpc="1">
            <a:prstTxWarp prst="textNoShape">
              <a:avLst/>
            </a:prstTxWarp>
          </a:bodyPr>
          <a:lstStyle>
            <a:lvl1pPr algn="l" defTabSz="926658">
              <a:defRPr sz="1300">
                <a:latin typeface="Arial" charset="0"/>
                <a:cs typeface="+mn-cs"/>
              </a:defRPr>
            </a:lvl1pPr>
          </a:lstStyle>
          <a:p>
            <a:pPr>
              <a:defRPr/>
            </a:pPr>
            <a:endParaRPr lang="de-DE"/>
          </a:p>
        </p:txBody>
      </p:sp>
      <p:sp>
        <p:nvSpPr>
          <p:cNvPr id="13319" name="Rectangle 7"/>
          <p:cNvSpPr>
            <a:spLocks noGrp="1" noChangeArrowheads="1"/>
          </p:cNvSpPr>
          <p:nvPr>
            <p:ph type="sldNum" sz="quarter" idx="5"/>
          </p:nvPr>
        </p:nvSpPr>
        <p:spPr bwMode="auto">
          <a:xfrm>
            <a:off x="3851275" y="9432928"/>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688" tIns="46343" rIns="92688" bIns="46343" numCol="1" anchor="b" anchorCtr="0" compatLnSpc="1">
            <a:prstTxWarp prst="textNoShape">
              <a:avLst/>
            </a:prstTxWarp>
          </a:bodyPr>
          <a:lstStyle>
            <a:lvl1pPr algn="r" defTabSz="926658">
              <a:defRPr sz="1300">
                <a:cs typeface="+mn-cs"/>
              </a:defRPr>
            </a:lvl1pPr>
          </a:lstStyle>
          <a:p>
            <a:pPr>
              <a:defRPr/>
            </a:pPr>
            <a:fld id="{E619B023-3290-4646-AF75-ED0C44ED21CB}" type="slidenum">
              <a:rPr lang="de-DE"/>
              <a:pPr>
                <a:defRPr/>
              </a:pPr>
              <a:t>‹nº›</a:t>
            </a:fld>
            <a:endParaRPr lang="de-DE"/>
          </a:p>
        </p:txBody>
      </p:sp>
    </p:spTree>
    <p:extLst>
      <p:ext uri="{BB962C8B-B14F-4D97-AF65-F5344CB8AC3E}">
        <p14:creationId xmlns="" xmlns:p14="http://schemas.microsoft.com/office/powerpoint/2010/main" val="110756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sym typeface="Symbol" pitchFamily="18" charset="2"/>
      </a:defRPr>
    </a:lvl1pPr>
    <a:lvl2pPr marL="457200" algn="l" rtl="0" eaLnBrk="0" fontAlgn="base" hangingPunct="0">
      <a:spcBef>
        <a:spcPct val="30000"/>
      </a:spcBef>
      <a:spcAft>
        <a:spcPct val="0"/>
      </a:spcAft>
      <a:defRPr sz="1000" kern="1200">
        <a:solidFill>
          <a:schemeClr val="bg2"/>
        </a:solidFill>
        <a:latin typeface="Arial" charset="0"/>
        <a:ea typeface="+mn-ea"/>
        <a:cs typeface="+mn-cs"/>
        <a:sym typeface="Symbol" pitchFamily="18" charset="2"/>
      </a:defRPr>
    </a:lvl2pPr>
    <a:lvl3pPr marL="914400" algn="l" rtl="0" eaLnBrk="0" fontAlgn="base" hangingPunct="0">
      <a:spcBef>
        <a:spcPct val="30000"/>
      </a:spcBef>
      <a:spcAft>
        <a:spcPct val="0"/>
      </a:spcAft>
      <a:defRPr sz="1000" kern="1200">
        <a:solidFill>
          <a:schemeClr val="bg2"/>
        </a:solidFill>
        <a:latin typeface="Arial" charset="0"/>
        <a:ea typeface="+mn-ea"/>
        <a:cs typeface="+mn-cs"/>
        <a:sym typeface="Symbol" pitchFamily="18" charset="2"/>
      </a:defRPr>
    </a:lvl3pPr>
    <a:lvl4pPr marL="1371600" algn="l" rtl="0" eaLnBrk="0" fontAlgn="base" hangingPunct="0">
      <a:spcBef>
        <a:spcPct val="30000"/>
      </a:spcBef>
      <a:spcAft>
        <a:spcPct val="0"/>
      </a:spcAft>
      <a:defRPr sz="1000" kern="1200">
        <a:solidFill>
          <a:schemeClr val="bg2"/>
        </a:solidFill>
        <a:latin typeface="Arial" charset="0"/>
        <a:ea typeface="+mn-ea"/>
        <a:cs typeface="+mn-cs"/>
        <a:sym typeface="Symbol" pitchFamily="18" charset="2"/>
      </a:defRPr>
    </a:lvl4pPr>
    <a:lvl5pPr marL="1828800" algn="l" rtl="0" eaLnBrk="0" fontAlgn="base" hangingPunct="0">
      <a:spcBef>
        <a:spcPct val="30000"/>
      </a:spcBef>
      <a:spcAft>
        <a:spcPct val="0"/>
      </a:spcAft>
      <a:defRPr sz="1000" kern="1200">
        <a:solidFill>
          <a:schemeClr val="bg2"/>
        </a:solidFill>
        <a:latin typeface="Arial" charset="0"/>
        <a:ea typeface="+mn-ea"/>
        <a:cs typeface="+mn-cs"/>
        <a:sym typeface="Symbol" pitchFamily="18" charset="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lgn="l" defTabSz="927100" eaLnBrk="0" hangingPunct="0">
              <a:spcBef>
                <a:spcPct val="30000"/>
              </a:spcBef>
              <a:defRPr sz="1000">
                <a:solidFill>
                  <a:schemeClr val="tx1"/>
                </a:solidFill>
                <a:latin typeface="Arial" pitchFamily="34" charset="0"/>
                <a:sym typeface="Symbol" pitchFamily="18" charset="2"/>
              </a:defRPr>
            </a:lvl1pPr>
            <a:lvl2pPr marL="742950" indent="-285750" algn="l" defTabSz="927100" eaLnBrk="0" hangingPunct="0">
              <a:spcBef>
                <a:spcPct val="30000"/>
              </a:spcBef>
              <a:defRPr sz="1000">
                <a:solidFill>
                  <a:schemeClr val="bg2"/>
                </a:solidFill>
                <a:latin typeface="Arial" pitchFamily="34" charset="0"/>
                <a:sym typeface="Symbol" pitchFamily="18" charset="2"/>
              </a:defRPr>
            </a:lvl2pPr>
            <a:lvl3pPr marL="1143000" indent="-228600" algn="l" defTabSz="927100" eaLnBrk="0" hangingPunct="0">
              <a:spcBef>
                <a:spcPct val="30000"/>
              </a:spcBef>
              <a:defRPr sz="1000">
                <a:solidFill>
                  <a:schemeClr val="bg2"/>
                </a:solidFill>
                <a:latin typeface="Arial" pitchFamily="34" charset="0"/>
                <a:sym typeface="Symbol" pitchFamily="18" charset="2"/>
              </a:defRPr>
            </a:lvl3pPr>
            <a:lvl4pPr marL="1600200" indent="-228600" algn="l" defTabSz="927100" eaLnBrk="0" hangingPunct="0">
              <a:spcBef>
                <a:spcPct val="30000"/>
              </a:spcBef>
              <a:defRPr sz="1000">
                <a:solidFill>
                  <a:schemeClr val="bg2"/>
                </a:solidFill>
                <a:latin typeface="Arial" pitchFamily="34" charset="0"/>
                <a:sym typeface="Symbol" pitchFamily="18" charset="2"/>
              </a:defRPr>
            </a:lvl4pPr>
            <a:lvl5pPr marL="2057400" indent="-228600" algn="l" defTabSz="927100" eaLnBrk="0" hangingPunct="0">
              <a:spcBef>
                <a:spcPct val="30000"/>
              </a:spcBef>
              <a:defRPr sz="1000">
                <a:solidFill>
                  <a:schemeClr val="bg2"/>
                </a:solidFill>
                <a:latin typeface="Arial" pitchFamily="34" charset="0"/>
                <a:sym typeface="Symbol" pitchFamily="18" charset="2"/>
              </a:defRPr>
            </a:lvl5pPr>
            <a:lvl6pPr marL="2514600" indent="-228600" defTabSz="927100" eaLnBrk="0" fontAlgn="base" hangingPunct="0">
              <a:spcBef>
                <a:spcPct val="30000"/>
              </a:spcBef>
              <a:spcAft>
                <a:spcPct val="0"/>
              </a:spcAft>
              <a:defRPr sz="1000">
                <a:solidFill>
                  <a:schemeClr val="bg2"/>
                </a:solidFill>
                <a:latin typeface="Arial" pitchFamily="34" charset="0"/>
                <a:sym typeface="Symbol" pitchFamily="18" charset="2"/>
              </a:defRPr>
            </a:lvl6pPr>
            <a:lvl7pPr marL="2971800" indent="-228600" defTabSz="927100" eaLnBrk="0" fontAlgn="base" hangingPunct="0">
              <a:spcBef>
                <a:spcPct val="30000"/>
              </a:spcBef>
              <a:spcAft>
                <a:spcPct val="0"/>
              </a:spcAft>
              <a:defRPr sz="1000">
                <a:solidFill>
                  <a:schemeClr val="bg2"/>
                </a:solidFill>
                <a:latin typeface="Arial" pitchFamily="34" charset="0"/>
                <a:sym typeface="Symbol" pitchFamily="18" charset="2"/>
              </a:defRPr>
            </a:lvl7pPr>
            <a:lvl8pPr marL="3429000" indent="-228600" defTabSz="927100" eaLnBrk="0" fontAlgn="base" hangingPunct="0">
              <a:spcBef>
                <a:spcPct val="30000"/>
              </a:spcBef>
              <a:spcAft>
                <a:spcPct val="0"/>
              </a:spcAft>
              <a:defRPr sz="1000">
                <a:solidFill>
                  <a:schemeClr val="bg2"/>
                </a:solidFill>
                <a:latin typeface="Arial" pitchFamily="34" charset="0"/>
                <a:sym typeface="Symbol" pitchFamily="18" charset="2"/>
              </a:defRPr>
            </a:lvl8pPr>
            <a:lvl9pPr marL="3886200" indent="-228600" defTabSz="927100" eaLnBrk="0" fontAlgn="base" hangingPunct="0">
              <a:spcBef>
                <a:spcPct val="30000"/>
              </a:spcBef>
              <a:spcAft>
                <a:spcPct val="0"/>
              </a:spcAft>
              <a:defRPr sz="1000">
                <a:solidFill>
                  <a:schemeClr val="bg2"/>
                </a:solidFill>
                <a:latin typeface="Arial" pitchFamily="34" charset="0"/>
                <a:sym typeface="Symbol" pitchFamily="18" charset="2"/>
              </a:defRPr>
            </a:lvl9pPr>
          </a:lstStyle>
          <a:p>
            <a:pPr algn="r" eaLnBrk="1" hangingPunct="1">
              <a:spcBef>
                <a:spcPct val="0"/>
              </a:spcBef>
            </a:pPr>
            <a:fld id="{3328C595-31D2-4262-8E8E-7CDF72702167}" type="slidenum">
              <a:rPr lang="de-DE" altLang="de-DE" sz="1200" smtClean="0">
                <a:latin typeface="Times New Roman" pitchFamily="18" charset="0"/>
              </a:rPr>
              <a:pPr algn="r" eaLnBrk="1" hangingPunct="1">
                <a:spcBef>
                  <a:spcPct val="0"/>
                </a:spcBef>
              </a:pPr>
              <a:t>1</a:t>
            </a:fld>
            <a:endParaRPr lang="de-DE" altLang="de-DE" sz="1200" smtClean="0">
              <a:latin typeface="Times New Roman" pitchFamily="18" charset="0"/>
            </a:endParaRPr>
          </a:p>
        </p:txBody>
      </p:sp>
      <p:sp>
        <p:nvSpPr>
          <p:cNvPr id="103427" name="Rectangle 2"/>
          <p:cNvSpPr>
            <a:spLocks noGrp="1" noRot="1" noChangeAspect="1" noChangeArrowheads="1" noTextEdit="1"/>
          </p:cNvSpPr>
          <p:nvPr>
            <p:ph type="sldImg"/>
          </p:nvPr>
        </p:nvSpPr>
        <p:spPr>
          <a:xfrm>
            <a:off x="920750" y="773113"/>
            <a:ext cx="4954588" cy="3716337"/>
          </a:xfrm>
          <a:ln/>
        </p:spPr>
      </p:sp>
      <p:sp>
        <p:nvSpPr>
          <p:cNvPr id="103428" name="Rectangle 3"/>
          <p:cNvSpPr>
            <a:spLocks noGrp="1" noChangeArrowheads="1"/>
          </p:cNvSpPr>
          <p:nvPr>
            <p:ph type="body" idx="1"/>
          </p:nvPr>
        </p:nvSpPr>
        <p:spPr>
          <a:xfrm>
            <a:off x="906465" y="4719639"/>
            <a:ext cx="4984750" cy="4489450"/>
          </a:xfrm>
          <a:noFill/>
        </p:spPr>
        <p:txBody>
          <a:bodyPr/>
          <a:lstStyle/>
          <a:p>
            <a:r>
              <a:rPr lang="en-US" sz="1000" kern="1200" dirty="0" err="1" smtClean="0">
                <a:solidFill>
                  <a:schemeClr val="tx1"/>
                </a:solidFill>
                <a:effectLst/>
                <a:latin typeface="Arial" charset="0"/>
                <a:ea typeface="+mn-ea"/>
                <a:cs typeface="+mn-cs"/>
                <a:sym typeface="Symbol" pitchFamily="18" charset="2"/>
              </a:rPr>
              <a:t>Titel</a:t>
            </a:r>
            <a:r>
              <a:rPr lang="en-US" sz="1000" kern="1200" dirty="0" smtClean="0">
                <a:solidFill>
                  <a:schemeClr val="tx1"/>
                </a:solidFill>
                <a:effectLst/>
                <a:latin typeface="Arial" charset="0"/>
                <a:ea typeface="+mn-ea"/>
                <a:cs typeface="+mn-cs"/>
                <a:sym typeface="Symbol" pitchFamily="18" charset="2"/>
              </a:rPr>
              <a:t>: „Status and Challenges of German and European Foundries”</a:t>
            </a:r>
            <a:endParaRPr lang="de-DE" sz="1000" kern="1200" dirty="0" smtClean="0">
              <a:solidFill>
                <a:schemeClr val="tx1"/>
              </a:solidFill>
              <a:effectLst/>
              <a:latin typeface="Arial" charset="0"/>
              <a:ea typeface="+mn-ea"/>
              <a:cs typeface="+mn-cs"/>
              <a:sym typeface="Symbol" pitchFamily="18" charset="2"/>
            </a:endParaRPr>
          </a:p>
          <a:p>
            <a:r>
              <a:rPr lang="en-US" sz="1000" kern="1200" dirty="0" smtClean="0">
                <a:solidFill>
                  <a:schemeClr val="tx1"/>
                </a:solidFill>
                <a:effectLst/>
                <a:latin typeface="Arial" charset="0"/>
                <a:ea typeface="+mn-ea"/>
                <a:cs typeface="+mn-cs"/>
                <a:sym typeface="Symbol" pitchFamily="18" charset="2"/>
              </a:rPr>
              <a:t>The presentation starts with a review of the year 2014 for the European foundries. This look back is based on production, turnover and productivity figures as well as the trends in the customer industries.  Additionally the development on the material side is worth a look.</a:t>
            </a:r>
            <a:endParaRPr lang="de-DE" sz="1000" kern="1200" dirty="0" smtClean="0">
              <a:solidFill>
                <a:schemeClr val="tx1"/>
              </a:solidFill>
              <a:effectLst/>
              <a:latin typeface="Arial" charset="0"/>
              <a:ea typeface="+mn-ea"/>
              <a:cs typeface="+mn-cs"/>
              <a:sym typeface="Symbol" pitchFamily="18" charset="2"/>
            </a:endParaRPr>
          </a:p>
          <a:p>
            <a:r>
              <a:rPr lang="en-US" sz="1000" kern="1200" dirty="0" smtClean="0">
                <a:solidFill>
                  <a:schemeClr val="tx1"/>
                </a:solidFill>
                <a:effectLst/>
                <a:latin typeface="Arial" charset="0"/>
                <a:ea typeface="+mn-ea"/>
                <a:cs typeface="+mn-cs"/>
                <a:sym typeface="Symbol" pitchFamily="18" charset="2"/>
              </a:rPr>
              <a:t>The main part sets the focus on the challenges for the foundries for the years to come. </a:t>
            </a:r>
            <a:br>
              <a:rPr lang="en-US" sz="1000" kern="1200" dirty="0" smtClean="0">
                <a:solidFill>
                  <a:schemeClr val="tx1"/>
                </a:solidFill>
                <a:effectLst/>
                <a:latin typeface="Arial" charset="0"/>
                <a:ea typeface="+mn-ea"/>
                <a:cs typeface="+mn-cs"/>
                <a:sym typeface="Symbol" pitchFamily="18" charset="2"/>
              </a:rPr>
            </a:br>
            <a:r>
              <a:rPr lang="en-US" sz="1000" kern="1200" dirty="0" smtClean="0">
                <a:solidFill>
                  <a:schemeClr val="tx1"/>
                </a:solidFill>
                <a:effectLst/>
                <a:latin typeface="Arial" charset="0"/>
                <a:ea typeface="+mn-ea"/>
                <a:cs typeface="+mn-cs"/>
                <a:sym typeface="Symbol" pitchFamily="18" charset="2"/>
              </a:rPr>
              <a:t>These are among other things</a:t>
            </a:r>
            <a:endParaRPr lang="de-DE" sz="1000" kern="1200" dirty="0" smtClean="0">
              <a:solidFill>
                <a:schemeClr val="tx1"/>
              </a:solidFill>
              <a:effectLst/>
              <a:latin typeface="Arial" charset="0"/>
              <a:ea typeface="+mn-ea"/>
              <a:cs typeface="+mn-cs"/>
              <a:sym typeface="Symbol" pitchFamily="18" charset="2"/>
            </a:endParaRPr>
          </a:p>
          <a:p>
            <a:pPr lvl="0"/>
            <a:r>
              <a:rPr lang="en-US" sz="1000" kern="1200" dirty="0" smtClean="0">
                <a:solidFill>
                  <a:schemeClr val="tx1"/>
                </a:solidFill>
                <a:effectLst/>
                <a:latin typeface="Arial" charset="0"/>
                <a:ea typeface="+mn-ea"/>
                <a:cs typeface="+mn-cs"/>
                <a:sym typeface="Symbol" pitchFamily="18" charset="2"/>
              </a:rPr>
              <a:t>Investment requirements</a:t>
            </a:r>
            <a:endParaRPr lang="de-DE" sz="1000" kern="1200" dirty="0" smtClean="0">
              <a:solidFill>
                <a:schemeClr val="tx1"/>
              </a:solidFill>
              <a:effectLst/>
              <a:latin typeface="Arial" charset="0"/>
              <a:ea typeface="+mn-ea"/>
              <a:cs typeface="+mn-cs"/>
              <a:sym typeface="Symbol" pitchFamily="18" charset="2"/>
            </a:endParaRPr>
          </a:p>
          <a:p>
            <a:pPr lvl="0"/>
            <a:r>
              <a:rPr lang="en-US" sz="1000" kern="1200" dirty="0" smtClean="0">
                <a:solidFill>
                  <a:schemeClr val="tx1"/>
                </a:solidFill>
                <a:effectLst/>
                <a:latin typeface="Arial" charset="0"/>
                <a:ea typeface="+mn-ea"/>
                <a:cs typeface="+mn-cs"/>
                <a:sym typeface="Symbol" pitchFamily="18" charset="2"/>
              </a:rPr>
              <a:t>to hold (or reach) technological leadership</a:t>
            </a:r>
            <a:endParaRPr lang="de-DE" sz="1000" kern="1200" dirty="0" smtClean="0">
              <a:solidFill>
                <a:schemeClr val="tx1"/>
              </a:solidFill>
              <a:effectLst/>
              <a:latin typeface="Arial" charset="0"/>
              <a:ea typeface="+mn-ea"/>
              <a:cs typeface="+mn-cs"/>
              <a:sym typeface="Symbol" pitchFamily="18" charset="2"/>
            </a:endParaRPr>
          </a:p>
          <a:p>
            <a:r>
              <a:rPr lang="en-US" sz="1000" kern="1200" dirty="0" smtClean="0">
                <a:solidFill>
                  <a:schemeClr val="tx1"/>
                </a:solidFill>
                <a:effectLst/>
                <a:latin typeface="Arial" charset="0"/>
                <a:ea typeface="+mn-ea"/>
                <a:cs typeface="+mn-cs"/>
                <a:sym typeface="Symbol" pitchFamily="18" charset="2"/>
              </a:rPr>
              <a:t>for the background</a:t>
            </a:r>
            <a:endParaRPr lang="de-DE" sz="1000" kern="1200" dirty="0" smtClean="0">
              <a:solidFill>
                <a:schemeClr val="tx1"/>
              </a:solidFill>
              <a:effectLst/>
              <a:latin typeface="Arial" charset="0"/>
              <a:ea typeface="+mn-ea"/>
              <a:cs typeface="+mn-cs"/>
              <a:sym typeface="Symbol" pitchFamily="18" charset="2"/>
            </a:endParaRPr>
          </a:p>
          <a:p>
            <a:pPr lvl="0"/>
            <a:r>
              <a:rPr lang="en-US" sz="1000" kern="1200" dirty="0" smtClean="0">
                <a:solidFill>
                  <a:schemeClr val="tx1"/>
                </a:solidFill>
                <a:effectLst/>
                <a:latin typeface="Arial" charset="0"/>
                <a:ea typeface="+mn-ea"/>
                <a:cs typeface="+mn-cs"/>
                <a:sym typeface="Symbol" pitchFamily="18" charset="2"/>
              </a:rPr>
              <a:t>of growing margin pressure,</a:t>
            </a:r>
            <a:endParaRPr lang="de-DE" sz="1000" kern="1200" dirty="0" smtClean="0">
              <a:solidFill>
                <a:schemeClr val="tx1"/>
              </a:solidFill>
              <a:effectLst/>
              <a:latin typeface="Arial" charset="0"/>
              <a:ea typeface="+mn-ea"/>
              <a:cs typeface="+mn-cs"/>
              <a:sym typeface="Symbol" pitchFamily="18" charset="2"/>
            </a:endParaRPr>
          </a:p>
          <a:p>
            <a:pPr lvl="0"/>
            <a:r>
              <a:rPr lang="en-US" sz="1000" kern="1200" dirty="0" smtClean="0">
                <a:solidFill>
                  <a:schemeClr val="tx1"/>
                </a:solidFill>
                <a:effectLst/>
                <a:latin typeface="Arial" charset="0"/>
                <a:ea typeface="+mn-ea"/>
                <a:cs typeface="+mn-cs"/>
                <a:sym typeface="Symbol" pitchFamily="18" charset="2"/>
              </a:rPr>
              <a:t>the need of qualified employees</a:t>
            </a:r>
            <a:endParaRPr lang="de-DE" sz="1000" kern="1200" dirty="0" smtClean="0">
              <a:solidFill>
                <a:schemeClr val="tx1"/>
              </a:solidFill>
              <a:effectLst/>
              <a:latin typeface="Arial" charset="0"/>
              <a:ea typeface="+mn-ea"/>
              <a:cs typeface="+mn-cs"/>
              <a:sym typeface="Symbol" pitchFamily="18" charset="2"/>
            </a:endParaRPr>
          </a:p>
          <a:p>
            <a:pPr lvl="0"/>
            <a:r>
              <a:rPr lang="en-US" sz="1000" kern="1200" dirty="0" smtClean="0">
                <a:solidFill>
                  <a:schemeClr val="tx1"/>
                </a:solidFill>
                <a:effectLst/>
                <a:latin typeface="Arial" charset="0"/>
                <a:ea typeface="+mn-ea"/>
                <a:cs typeface="+mn-cs"/>
                <a:sym typeface="Symbol" pitchFamily="18" charset="2"/>
              </a:rPr>
              <a:t>and continuing consolidation trends in the foundry industry</a:t>
            </a:r>
            <a:endParaRPr lang="de-DE" sz="1000" kern="1200" dirty="0" smtClean="0">
              <a:solidFill>
                <a:schemeClr val="tx1"/>
              </a:solidFill>
              <a:effectLst/>
              <a:latin typeface="Arial" charset="0"/>
              <a:ea typeface="+mn-ea"/>
              <a:cs typeface="+mn-cs"/>
              <a:sym typeface="Symbol" pitchFamily="18" charset="2"/>
            </a:endParaRPr>
          </a:p>
          <a:p>
            <a:r>
              <a:rPr lang="en-US" sz="1000" kern="1200" dirty="0" smtClean="0">
                <a:solidFill>
                  <a:schemeClr val="tx1"/>
                </a:solidFill>
                <a:effectLst/>
                <a:latin typeface="Arial" charset="0"/>
                <a:ea typeface="+mn-ea"/>
                <a:cs typeface="+mn-cs"/>
                <a:sym typeface="Symbol" pitchFamily="18" charset="2"/>
              </a:rPr>
              <a:t>Finally the presentation deals with image themes (ferrous vs non-ferrous) and addresses the question how to optimize customer information to put castings into perspective.</a:t>
            </a:r>
            <a:endParaRPr lang="de-DE" sz="1000" kern="1200" dirty="0">
              <a:solidFill>
                <a:schemeClr val="tx1"/>
              </a:solidFill>
              <a:effectLst/>
              <a:latin typeface="Arial" charset="0"/>
              <a:ea typeface="+mn-ea"/>
              <a:cs typeface="+mn-cs"/>
              <a:sym typeface="Symbol" pitchFamily="18" charset="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4112" cy="3722687"/>
          </a:xfrm>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sym typeface="Symbol" pitchFamily="18" charset="2"/>
              </a:rPr>
              <a:t>In the foundry industry, the average export quota amounts to c. 36 %.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sym typeface="Symbol" pitchFamily="18" charset="2"/>
              </a:rPr>
              <a:t>Because of the peculiar structure of the greater European region, this includes goods delivered within Europe. Estimates indicate that nearly one quarter of all castings are delivered within the Euro Area, with 14% accounted for by deliveries outside the Euro region.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sym typeface="Symbol" pitchFamily="18" charset="2"/>
              </a:rPr>
              <a:t>Ultimately, the only conclusion we can draw from this is the often-quoted mantra,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sym typeface="Symbol" pitchFamily="18" charset="2"/>
              </a:rPr>
              <a:t>'castings are produced where they are needed'.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sym typeface="Symbol" pitchFamily="18" charset="2"/>
              </a:rPr>
              <a:t>More than 85 % of all castings made in Europe end up somewhere within the euro zone.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600" kern="1200" dirty="0" smtClean="0">
                <a:solidFill>
                  <a:schemeClr val="tx1"/>
                </a:solidFill>
                <a:effectLst/>
                <a:sym typeface="Symbol" pitchFamily="18" charset="2"/>
              </a:rPr>
              <a:t>However, the end user of European castings is the entire world market.</a:t>
            </a:r>
            <a:endParaRPr lang="de-DE" sz="1600" kern="1200" dirty="0" smtClean="0">
              <a:solidFill>
                <a:schemeClr val="tx1"/>
              </a:solidFill>
              <a:effectLst/>
              <a:sym typeface="Symbol" pitchFamily="18" charset="2"/>
            </a:endParaRPr>
          </a:p>
          <a:p>
            <a:endParaRPr lang="de-DE" sz="1600" dirty="0"/>
          </a:p>
        </p:txBody>
      </p:sp>
      <p:sp>
        <p:nvSpPr>
          <p:cNvPr id="4" name="Foliennummernplatzhalter 3"/>
          <p:cNvSpPr>
            <a:spLocks noGrp="1"/>
          </p:cNvSpPr>
          <p:nvPr>
            <p:ph type="sldNum" sz="quarter" idx="10"/>
          </p:nvPr>
        </p:nvSpPr>
        <p:spPr/>
        <p:txBody>
          <a:bodyPr/>
          <a:lstStyle/>
          <a:p>
            <a:fld id="{B5F12C96-FD67-4C44-ABD7-2F7D3C434DF7}" type="slidenum">
              <a:rPr lang="de-DE" smtClean="0"/>
              <a:pPr/>
              <a:t>10</a:t>
            </a:fld>
            <a:endParaRPr lang="de-DE"/>
          </a:p>
        </p:txBody>
      </p:sp>
    </p:spTree>
    <p:extLst>
      <p:ext uri="{BB962C8B-B14F-4D97-AF65-F5344CB8AC3E}">
        <p14:creationId xmlns="" xmlns:p14="http://schemas.microsoft.com/office/powerpoint/2010/main" val="9162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algn="r" defTabSz="923595" eaLnBrk="0" hangingPunct="0">
              <a:defRPr sz="2300">
                <a:solidFill>
                  <a:schemeClr val="tx1"/>
                </a:solidFill>
                <a:latin typeface="Times New Roman" pitchFamily="18" charset="0"/>
              </a:defRPr>
            </a:lvl1pPr>
            <a:lvl2pPr marL="716818" indent="-275700" algn="r" defTabSz="923595" eaLnBrk="0" hangingPunct="0">
              <a:defRPr sz="2300">
                <a:solidFill>
                  <a:schemeClr val="tx1"/>
                </a:solidFill>
                <a:latin typeface="Times New Roman" pitchFamily="18" charset="0"/>
              </a:defRPr>
            </a:lvl2pPr>
            <a:lvl3pPr marL="1102800" indent="-220560" algn="r" defTabSz="923595" eaLnBrk="0" hangingPunct="0">
              <a:defRPr sz="2300">
                <a:solidFill>
                  <a:schemeClr val="tx1"/>
                </a:solidFill>
                <a:latin typeface="Times New Roman" pitchFamily="18" charset="0"/>
              </a:defRPr>
            </a:lvl3pPr>
            <a:lvl4pPr marL="1543918" indent="-220560" algn="r" defTabSz="923595" eaLnBrk="0" hangingPunct="0">
              <a:defRPr sz="2300">
                <a:solidFill>
                  <a:schemeClr val="tx1"/>
                </a:solidFill>
                <a:latin typeface="Times New Roman" pitchFamily="18" charset="0"/>
              </a:defRPr>
            </a:lvl4pPr>
            <a:lvl5pPr marL="1985038" indent="-220560" algn="r" defTabSz="923595" eaLnBrk="0" hangingPunct="0">
              <a:defRPr sz="2300">
                <a:solidFill>
                  <a:schemeClr val="tx1"/>
                </a:solidFill>
                <a:latin typeface="Times New Roman" pitchFamily="18" charset="0"/>
              </a:defRPr>
            </a:lvl5pPr>
            <a:lvl6pPr marL="2426158" indent="-220560" algn="r" defTabSz="923595" eaLnBrk="0" fontAlgn="base" hangingPunct="0">
              <a:spcBef>
                <a:spcPct val="0"/>
              </a:spcBef>
              <a:spcAft>
                <a:spcPct val="0"/>
              </a:spcAft>
              <a:defRPr sz="2300">
                <a:solidFill>
                  <a:schemeClr val="tx1"/>
                </a:solidFill>
                <a:latin typeface="Times New Roman" pitchFamily="18" charset="0"/>
              </a:defRPr>
            </a:lvl6pPr>
            <a:lvl7pPr marL="2867278" indent="-220560" algn="r" defTabSz="923595" eaLnBrk="0" fontAlgn="base" hangingPunct="0">
              <a:spcBef>
                <a:spcPct val="0"/>
              </a:spcBef>
              <a:spcAft>
                <a:spcPct val="0"/>
              </a:spcAft>
              <a:defRPr sz="2300">
                <a:solidFill>
                  <a:schemeClr val="tx1"/>
                </a:solidFill>
                <a:latin typeface="Times New Roman" pitchFamily="18" charset="0"/>
              </a:defRPr>
            </a:lvl7pPr>
            <a:lvl8pPr marL="3308397" indent="-220560" algn="r" defTabSz="923595" eaLnBrk="0" fontAlgn="base" hangingPunct="0">
              <a:spcBef>
                <a:spcPct val="0"/>
              </a:spcBef>
              <a:spcAft>
                <a:spcPct val="0"/>
              </a:spcAft>
              <a:defRPr sz="2300">
                <a:solidFill>
                  <a:schemeClr val="tx1"/>
                </a:solidFill>
                <a:latin typeface="Times New Roman" pitchFamily="18" charset="0"/>
              </a:defRPr>
            </a:lvl8pPr>
            <a:lvl9pPr marL="3749516" indent="-220560" algn="r" defTabSz="923595" eaLnBrk="0" fontAlgn="base" hangingPunct="0">
              <a:spcBef>
                <a:spcPct val="0"/>
              </a:spcBef>
              <a:spcAft>
                <a:spcPct val="0"/>
              </a:spcAft>
              <a:defRPr sz="2300">
                <a:solidFill>
                  <a:schemeClr val="tx1"/>
                </a:solidFill>
                <a:latin typeface="Times New Roman" pitchFamily="18" charset="0"/>
              </a:defRPr>
            </a:lvl9pPr>
          </a:lstStyle>
          <a:p>
            <a:pPr eaLnBrk="1" hangingPunct="1">
              <a:defRPr/>
            </a:pPr>
            <a:fld id="{D49375B7-8A92-45FE-8C34-69D4EEB724E2}" type="slidenum">
              <a:rPr lang="de-DE" sz="1200">
                <a:solidFill>
                  <a:prstClr val="black"/>
                </a:solidFill>
              </a:rPr>
              <a:pPr eaLnBrk="1" hangingPunct="1">
                <a:defRPr/>
              </a:pPr>
              <a:t>11</a:t>
            </a:fld>
            <a:endParaRPr lang="de-DE" sz="1200">
              <a:solidFill>
                <a:prstClr val="black"/>
              </a:solidFill>
            </a:endParaRPr>
          </a:p>
        </p:txBody>
      </p:sp>
      <p:sp>
        <p:nvSpPr>
          <p:cNvPr id="84995" name="Rectangle 2"/>
          <p:cNvSpPr>
            <a:spLocks noGrp="1" noRot="1" noChangeAspect="1" noChangeArrowheads="1" noTextEdit="1"/>
          </p:cNvSpPr>
          <p:nvPr>
            <p:ph type="sldImg"/>
          </p:nvPr>
        </p:nvSpPr>
        <p:spPr>
          <a:xfrm>
            <a:off x="920750" y="773113"/>
            <a:ext cx="4954588" cy="3716337"/>
          </a:xfrm>
          <a:ln/>
        </p:spPr>
      </p:sp>
      <p:sp>
        <p:nvSpPr>
          <p:cNvPr id="84996" name="Rectangle 3"/>
          <p:cNvSpPr>
            <a:spLocks noGrp="1" noChangeArrowheads="1"/>
          </p:cNvSpPr>
          <p:nvPr>
            <p:ph type="body" idx="1"/>
          </p:nvPr>
        </p:nvSpPr>
        <p:spPr>
          <a:xfrm>
            <a:off x="906465" y="4719640"/>
            <a:ext cx="4984750" cy="4489450"/>
          </a:xfrm>
          <a:noFill/>
        </p:spPr>
        <p:txBody>
          <a:bodyPr/>
          <a:lstStyle/>
          <a:p>
            <a:pPr eaLnBrk="1" hangingPunct="1"/>
            <a:endParaRPr lang="de-DE"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algn="r" defTabSz="923458" eaLnBrk="0" hangingPunct="0">
              <a:defRPr sz="2300">
                <a:solidFill>
                  <a:schemeClr val="tx1"/>
                </a:solidFill>
                <a:latin typeface="Times New Roman" pitchFamily="18" charset="0"/>
              </a:defRPr>
            </a:lvl1pPr>
            <a:lvl2pPr marL="716711" indent="-275659" algn="r" defTabSz="923458" eaLnBrk="0" hangingPunct="0">
              <a:defRPr sz="2300">
                <a:solidFill>
                  <a:schemeClr val="tx1"/>
                </a:solidFill>
                <a:latin typeface="Times New Roman" pitchFamily="18" charset="0"/>
              </a:defRPr>
            </a:lvl2pPr>
            <a:lvl3pPr marL="1102638" indent="-220527" algn="r" defTabSz="923458" eaLnBrk="0" hangingPunct="0">
              <a:defRPr sz="2300">
                <a:solidFill>
                  <a:schemeClr val="tx1"/>
                </a:solidFill>
                <a:latin typeface="Times New Roman" pitchFamily="18" charset="0"/>
              </a:defRPr>
            </a:lvl3pPr>
            <a:lvl4pPr marL="1543689" indent="-220527" algn="r" defTabSz="923458" eaLnBrk="0" hangingPunct="0">
              <a:defRPr sz="2300">
                <a:solidFill>
                  <a:schemeClr val="tx1"/>
                </a:solidFill>
                <a:latin typeface="Times New Roman" pitchFamily="18" charset="0"/>
              </a:defRPr>
            </a:lvl4pPr>
            <a:lvl5pPr marL="1984744" indent="-220527" algn="r" defTabSz="923458" eaLnBrk="0" hangingPunct="0">
              <a:defRPr sz="2300">
                <a:solidFill>
                  <a:schemeClr val="tx1"/>
                </a:solidFill>
                <a:latin typeface="Times New Roman" pitchFamily="18" charset="0"/>
              </a:defRPr>
            </a:lvl5pPr>
            <a:lvl6pPr marL="2425799" indent="-220527" algn="r" defTabSz="923458" eaLnBrk="0" fontAlgn="base" hangingPunct="0">
              <a:spcBef>
                <a:spcPct val="0"/>
              </a:spcBef>
              <a:spcAft>
                <a:spcPct val="0"/>
              </a:spcAft>
              <a:defRPr sz="2300">
                <a:solidFill>
                  <a:schemeClr val="tx1"/>
                </a:solidFill>
                <a:latin typeface="Times New Roman" pitchFamily="18" charset="0"/>
              </a:defRPr>
            </a:lvl6pPr>
            <a:lvl7pPr marL="2866852" indent="-220527" algn="r" defTabSz="923458" eaLnBrk="0" fontAlgn="base" hangingPunct="0">
              <a:spcBef>
                <a:spcPct val="0"/>
              </a:spcBef>
              <a:spcAft>
                <a:spcPct val="0"/>
              </a:spcAft>
              <a:defRPr sz="2300">
                <a:solidFill>
                  <a:schemeClr val="tx1"/>
                </a:solidFill>
                <a:latin typeface="Times New Roman" pitchFamily="18" charset="0"/>
              </a:defRPr>
            </a:lvl7pPr>
            <a:lvl8pPr marL="3307907" indent="-220527" algn="r" defTabSz="923458" eaLnBrk="0" fontAlgn="base" hangingPunct="0">
              <a:spcBef>
                <a:spcPct val="0"/>
              </a:spcBef>
              <a:spcAft>
                <a:spcPct val="0"/>
              </a:spcAft>
              <a:defRPr sz="2300">
                <a:solidFill>
                  <a:schemeClr val="tx1"/>
                </a:solidFill>
                <a:latin typeface="Times New Roman" pitchFamily="18" charset="0"/>
              </a:defRPr>
            </a:lvl8pPr>
            <a:lvl9pPr marL="3748960" indent="-220527" algn="r" defTabSz="923458" eaLnBrk="0" fontAlgn="base" hangingPunct="0">
              <a:spcBef>
                <a:spcPct val="0"/>
              </a:spcBef>
              <a:spcAft>
                <a:spcPct val="0"/>
              </a:spcAft>
              <a:defRPr sz="2300">
                <a:solidFill>
                  <a:schemeClr val="tx1"/>
                </a:solidFill>
                <a:latin typeface="Times New Roman" pitchFamily="18" charset="0"/>
              </a:defRPr>
            </a:lvl9pPr>
          </a:lstStyle>
          <a:p>
            <a:pPr eaLnBrk="1" hangingPunct="1">
              <a:defRPr/>
            </a:pPr>
            <a:fld id="{F5D092DE-30F2-416C-99F1-EC01FF4AF3DE}" type="slidenum">
              <a:rPr lang="de-DE" sz="1200">
                <a:solidFill>
                  <a:prstClr val="black"/>
                </a:solidFill>
              </a:rPr>
              <a:pPr eaLnBrk="1" hangingPunct="1">
                <a:defRPr/>
              </a:pPr>
              <a:t>12</a:t>
            </a:fld>
            <a:endParaRPr lang="de-DE" sz="1200">
              <a:solidFill>
                <a:prstClr val="black"/>
              </a:solidFill>
            </a:endParaRPr>
          </a:p>
        </p:txBody>
      </p:sp>
      <p:sp>
        <p:nvSpPr>
          <p:cNvPr id="95235" name="Rectangle 2"/>
          <p:cNvSpPr>
            <a:spLocks noGrp="1" noRot="1" noChangeAspect="1" noChangeArrowheads="1" noTextEdit="1"/>
          </p:cNvSpPr>
          <p:nvPr>
            <p:ph type="sldImg"/>
          </p:nvPr>
        </p:nvSpPr>
        <p:spPr>
          <a:xfrm>
            <a:off x="919163" y="746125"/>
            <a:ext cx="4960937" cy="3721100"/>
          </a:xfrm>
          <a:ln/>
        </p:spPr>
      </p:sp>
      <p:sp>
        <p:nvSpPr>
          <p:cNvPr id="95236" name="Rectangle 3"/>
          <p:cNvSpPr>
            <a:spLocks noGrp="1" noChangeArrowheads="1"/>
          </p:cNvSpPr>
          <p:nvPr>
            <p:ph type="body" idx="1"/>
          </p:nvPr>
        </p:nvSpPr>
        <p:spPr>
          <a:xfrm>
            <a:off x="679453" y="4714880"/>
            <a:ext cx="5438775" cy="4467225"/>
          </a:xfrm>
          <a:noFill/>
        </p:spPr>
        <p:txBody>
          <a:bodyPr/>
          <a:lstStyle/>
          <a:p>
            <a:pPr eaLnBrk="1" hangingPunct="1"/>
            <a:endParaRPr lang="de-DE"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6079FFC-3B81-4C4C-BF28-0E6EA785F8A6}" type="slidenum">
              <a:rPr lang="de-DE" smtClean="0"/>
              <a:pPr/>
              <a:t>13</a:t>
            </a:fld>
            <a:endParaRPr lang="de-DE"/>
          </a:p>
        </p:txBody>
      </p:sp>
    </p:spTree>
    <p:extLst>
      <p:ext uri="{BB962C8B-B14F-4D97-AF65-F5344CB8AC3E}">
        <p14:creationId xmlns="" xmlns:p14="http://schemas.microsoft.com/office/powerpoint/2010/main" val="291658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6079FFC-3B81-4C4C-BF28-0E6EA785F8A6}" type="slidenum">
              <a:rPr lang="de-DE" smtClean="0"/>
              <a:pPr/>
              <a:t>14</a:t>
            </a:fld>
            <a:endParaRPr lang="de-DE"/>
          </a:p>
        </p:txBody>
      </p:sp>
    </p:spTree>
    <p:extLst>
      <p:ext uri="{BB962C8B-B14F-4D97-AF65-F5344CB8AC3E}">
        <p14:creationId xmlns="" xmlns:p14="http://schemas.microsoft.com/office/powerpoint/2010/main" val="291658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A6079FFC-3B81-4C4C-BF28-0E6EA785F8A6}" type="slidenum">
              <a:rPr lang="de-DE" smtClean="0"/>
              <a:pPr/>
              <a:t>15</a:t>
            </a:fld>
            <a:endParaRPr lang="de-DE"/>
          </a:p>
        </p:txBody>
      </p:sp>
    </p:spTree>
    <p:extLst>
      <p:ext uri="{BB962C8B-B14F-4D97-AF65-F5344CB8AC3E}">
        <p14:creationId xmlns="" xmlns:p14="http://schemas.microsoft.com/office/powerpoint/2010/main" val="1785478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619B023-3290-4646-AF75-ED0C44ED21CB}" type="slidenum">
              <a:rPr lang="de-DE" smtClean="0"/>
              <a:pPr>
                <a:defRPr/>
              </a:pPr>
              <a:t>16</a:t>
            </a:fld>
            <a:endParaRPr lang="de-DE"/>
          </a:p>
        </p:txBody>
      </p:sp>
    </p:spTree>
    <p:extLst>
      <p:ext uri="{BB962C8B-B14F-4D97-AF65-F5344CB8AC3E}">
        <p14:creationId xmlns="" xmlns:p14="http://schemas.microsoft.com/office/powerpoint/2010/main" val="46091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619B023-3290-4646-AF75-ED0C44ED21CB}" type="slidenum">
              <a:rPr lang="de-DE" smtClean="0"/>
              <a:pPr>
                <a:defRPr/>
              </a:pPr>
              <a:t>17</a:t>
            </a:fld>
            <a:endParaRPr lang="de-DE"/>
          </a:p>
        </p:txBody>
      </p:sp>
    </p:spTree>
    <p:extLst>
      <p:ext uri="{BB962C8B-B14F-4D97-AF65-F5344CB8AC3E}">
        <p14:creationId xmlns="" xmlns:p14="http://schemas.microsoft.com/office/powerpoint/2010/main" val="4176502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Ad CO2: Stichwort </a:t>
            </a:r>
            <a:r>
              <a:rPr lang="de-DE" dirty="0" err="1" smtClean="0"/>
              <a:t>decarbonisation</a:t>
            </a:r>
            <a:r>
              <a:rPr lang="de-DE" dirty="0" smtClean="0"/>
              <a:t> (</a:t>
            </a:r>
            <a:r>
              <a:rPr lang="de-DE" dirty="0" err="1" smtClean="0"/>
              <a:t>Elmau</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E619B023-3290-4646-AF75-ED0C44ED21CB}" type="slidenum">
              <a:rPr lang="de-DE" smtClean="0"/>
              <a:pPr>
                <a:defRPr/>
              </a:pPr>
              <a:t>18</a:t>
            </a:fld>
            <a:endParaRPr lang="de-DE"/>
          </a:p>
        </p:txBody>
      </p:sp>
    </p:spTree>
    <p:extLst>
      <p:ext uri="{BB962C8B-B14F-4D97-AF65-F5344CB8AC3E}">
        <p14:creationId xmlns="" xmlns:p14="http://schemas.microsoft.com/office/powerpoint/2010/main" val="406303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Link setzen auf </a:t>
            </a:r>
            <a:endParaRPr lang="de-DE" dirty="0"/>
          </a:p>
        </p:txBody>
      </p:sp>
      <p:sp>
        <p:nvSpPr>
          <p:cNvPr id="4" name="Foliennummernplatzhalter 3"/>
          <p:cNvSpPr>
            <a:spLocks noGrp="1"/>
          </p:cNvSpPr>
          <p:nvPr>
            <p:ph type="sldNum" sz="quarter" idx="10"/>
          </p:nvPr>
        </p:nvSpPr>
        <p:spPr/>
        <p:txBody>
          <a:bodyPr/>
          <a:lstStyle/>
          <a:p>
            <a:fld id="{A6079FFC-3B81-4C4C-BF28-0E6EA785F8A6}" type="slidenum">
              <a:rPr lang="de-DE" smtClean="0"/>
              <a:pPr/>
              <a:t>19</a:t>
            </a:fld>
            <a:endParaRPr lang="de-DE"/>
          </a:p>
        </p:txBody>
      </p:sp>
    </p:spTree>
    <p:extLst>
      <p:ext uri="{BB962C8B-B14F-4D97-AF65-F5344CB8AC3E}">
        <p14:creationId xmlns="" xmlns:p14="http://schemas.microsoft.com/office/powerpoint/2010/main" val="84637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AFAB91CF-74E4-4F7E-A558-9C4C183515CB}" type="slidenum">
              <a:rPr lang="de-DE"/>
              <a:pPr>
                <a:defRPr/>
              </a:pPr>
              <a:t>2</a:t>
            </a:fld>
            <a:endParaRPr lang="de-DE"/>
          </a:p>
        </p:txBody>
      </p:sp>
      <p:sp>
        <p:nvSpPr>
          <p:cNvPr id="17411" name="Rectangle 7"/>
          <p:cNvSpPr txBox="1">
            <a:spLocks noGrp="1" noChangeArrowheads="1"/>
          </p:cNvSpPr>
          <p:nvPr/>
        </p:nvSpPr>
        <p:spPr bwMode="auto">
          <a:xfrm>
            <a:off x="3851817" y="9430818"/>
            <a:ext cx="2945862" cy="49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670" tIns="46334" rIns="92670" bIns="46334" anchor="b"/>
          <a:lstStyle>
            <a:lvl1pPr defTabSz="925513" eaLnBrk="0" hangingPunct="0">
              <a:defRPr sz="2400">
                <a:solidFill>
                  <a:schemeClr val="tx1"/>
                </a:solidFill>
                <a:latin typeface="Times New Roman" pitchFamily="18" charset="0"/>
                <a:cs typeface="Arial" charset="0"/>
              </a:defRPr>
            </a:lvl1pPr>
            <a:lvl2pPr marL="742950" indent="-285750" defTabSz="925513" eaLnBrk="0" hangingPunct="0">
              <a:defRPr sz="2400">
                <a:solidFill>
                  <a:schemeClr val="tx1"/>
                </a:solidFill>
                <a:latin typeface="Times New Roman" pitchFamily="18" charset="0"/>
                <a:cs typeface="Arial" charset="0"/>
              </a:defRPr>
            </a:lvl2pPr>
            <a:lvl3pPr marL="1143000" indent="-228600" defTabSz="925513" eaLnBrk="0" hangingPunct="0">
              <a:defRPr sz="2400">
                <a:solidFill>
                  <a:schemeClr val="tx1"/>
                </a:solidFill>
                <a:latin typeface="Times New Roman" pitchFamily="18" charset="0"/>
                <a:cs typeface="Arial" charset="0"/>
              </a:defRPr>
            </a:lvl3pPr>
            <a:lvl4pPr marL="1600200" indent="-228600" defTabSz="925513" eaLnBrk="0" hangingPunct="0">
              <a:defRPr sz="2400">
                <a:solidFill>
                  <a:schemeClr val="tx1"/>
                </a:solidFill>
                <a:latin typeface="Times New Roman" pitchFamily="18" charset="0"/>
                <a:cs typeface="Arial" charset="0"/>
              </a:defRPr>
            </a:lvl4pPr>
            <a:lvl5pPr marL="2057400" indent="-228600" defTabSz="925513" eaLnBrk="0" hangingPunct="0">
              <a:defRPr sz="2400">
                <a:solidFill>
                  <a:schemeClr val="tx1"/>
                </a:solidFill>
                <a:latin typeface="Times New Roman" pitchFamily="18" charset="0"/>
                <a:cs typeface="Arial" charset="0"/>
              </a:defRPr>
            </a:lvl5pPr>
            <a:lvl6pPr marL="2514600" indent="-228600" defTabSz="925513"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925513"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925513"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925513"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F8A3D5E2-7D95-498A-B1A7-1A7B6122DF17}" type="slidenum">
              <a:rPr lang="de-DE" sz="1200"/>
              <a:pPr algn="r" eaLnBrk="1" hangingPunct="1"/>
              <a:t>2</a:t>
            </a:fld>
            <a:endParaRPr lang="de-DE" sz="1200"/>
          </a:p>
        </p:txBody>
      </p:sp>
      <p:sp>
        <p:nvSpPr>
          <p:cNvPr id="17412" name="Rectangle 2"/>
          <p:cNvSpPr>
            <a:spLocks noGrp="1" noRot="1" noChangeAspect="1" noChangeArrowheads="1" noTextEdit="1"/>
          </p:cNvSpPr>
          <p:nvPr>
            <p:ph type="sldImg"/>
          </p:nvPr>
        </p:nvSpPr>
        <p:spPr>
          <a:xfrm>
            <a:off x="917575" y="746125"/>
            <a:ext cx="4962525" cy="3721100"/>
          </a:xfrm>
          <a:ln/>
        </p:spPr>
      </p:sp>
      <p:sp>
        <p:nvSpPr>
          <p:cNvPr id="17413" name="Rectangle 3"/>
          <p:cNvSpPr>
            <a:spLocks noGrp="1" noChangeArrowheads="1"/>
          </p:cNvSpPr>
          <p:nvPr>
            <p:ph type="body" idx="1"/>
          </p:nvPr>
        </p:nvSpPr>
        <p:spPr>
          <a:xfrm>
            <a:off x="679467" y="4716948"/>
            <a:ext cx="5438748" cy="446747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670" tIns="46334" rIns="92670" bIns="46334"/>
          <a:lstStyle/>
          <a:p>
            <a:endParaRPr lang="de-D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Link setzen auf </a:t>
            </a:r>
            <a:endParaRPr lang="de-DE"/>
          </a:p>
        </p:txBody>
      </p:sp>
      <p:sp>
        <p:nvSpPr>
          <p:cNvPr id="4" name="Foliennummernplatzhalter 3"/>
          <p:cNvSpPr>
            <a:spLocks noGrp="1"/>
          </p:cNvSpPr>
          <p:nvPr>
            <p:ph type="sldNum" sz="quarter" idx="10"/>
          </p:nvPr>
        </p:nvSpPr>
        <p:spPr/>
        <p:txBody>
          <a:bodyPr/>
          <a:lstStyle/>
          <a:p>
            <a:fld id="{A6079FFC-3B81-4C4C-BF28-0E6EA785F8A6}" type="slidenum">
              <a:rPr lang="de-DE" smtClean="0"/>
              <a:pPr/>
              <a:t>20</a:t>
            </a:fld>
            <a:endParaRPr lang="de-DE"/>
          </a:p>
        </p:txBody>
      </p:sp>
    </p:spTree>
    <p:extLst>
      <p:ext uri="{BB962C8B-B14F-4D97-AF65-F5344CB8AC3E}">
        <p14:creationId xmlns="" xmlns:p14="http://schemas.microsoft.com/office/powerpoint/2010/main" val="846370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Link setzen auf </a:t>
            </a:r>
            <a:endParaRPr lang="de-DE"/>
          </a:p>
        </p:txBody>
      </p:sp>
      <p:sp>
        <p:nvSpPr>
          <p:cNvPr id="4" name="Foliennummernplatzhalter 3"/>
          <p:cNvSpPr>
            <a:spLocks noGrp="1"/>
          </p:cNvSpPr>
          <p:nvPr>
            <p:ph type="sldNum" sz="quarter" idx="10"/>
          </p:nvPr>
        </p:nvSpPr>
        <p:spPr/>
        <p:txBody>
          <a:bodyPr/>
          <a:lstStyle/>
          <a:p>
            <a:fld id="{A6079FFC-3B81-4C4C-BF28-0E6EA785F8A6}" type="slidenum">
              <a:rPr lang="de-DE" smtClean="0"/>
              <a:pPr/>
              <a:t>21</a:t>
            </a:fld>
            <a:endParaRPr lang="de-DE"/>
          </a:p>
        </p:txBody>
      </p:sp>
    </p:spTree>
    <p:extLst>
      <p:ext uri="{BB962C8B-B14F-4D97-AF65-F5344CB8AC3E}">
        <p14:creationId xmlns="" xmlns:p14="http://schemas.microsoft.com/office/powerpoint/2010/main" val="846370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Link setzen auf </a:t>
            </a:r>
            <a:endParaRPr lang="de-DE"/>
          </a:p>
        </p:txBody>
      </p:sp>
      <p:sp>
        <p:nvSpPr>
          <p:cNvPr id="4" name="Foliennummernplatzhalter 3"/>
          <p:cNvSpPr>
            <a:spLocks noGrp="1"/>
          </p:cNvSpPr>
          <p:nvPr>
            <p:ph type="sldNum" sz="quarter" idx="10"/>
          </p:nvPr>
        </p:nvSpPr>
        <p:spPr/>
        <p:txBody>
          <a:bodyPr/>
          <a:lstStyle/>
          <a:p>
            <a:fld id="{A6079FFC-3B81-4C4C-BF28-0E6EA785F8A6}" type="slidenum">
              <a:rPr lang="de-DE" smtClean="0"/>
              <a:pPr/>
              <a:t>22</a:t>
            </a:fld>
            <a:endParaRPr lang="de-DE"/>
          </a:p>
        </p:txBody>
      </p:sp>
    </p:spTree>
    <p:extLst>
      <p:ext uri="{BB962C8B-B14F-4D97-AF65-F5344CB8AC3E}">
        <p14:creationId xmlns="" xmlns:p14="http://schemas.microsoft.com/office/powerpoint/2010/main" val="846370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Link setzen auf </a:t>
            </a:r>
            <a:endParaRPr lang="de-DE"/>
          </a:p>
        </p:txBody>
      </p:sp>
      <p:sp>
        <p:nvSpPr>
          <p:cNvPr id="4" name="Foliennummernplatzhalter 3"/>
          <p:cNvSpPr>
            <a:spLocks noGrp="1"/>
          </p:cNvSpPr>
          <p:nvPr>
            <p:ph type="sldNum" sz="quarter" idx="10"/>
          </p:nvPr>
        </p:nvSpPr>
        <p:spPr/>
        <p:txBody>
          <a:bodyPr/>
          <a:lstStyle/>
          <a:p>
            <a:fld id="{A6079FFC-3B81-4C4C-BF28-0E6EA785F8A6}" type="slidenum">
              <a:rPr lang="de-DE" smtClean="0"/>
              <a:pPr/>
              <a:t>23</a:t>
            </a:fld>
            <a:endParaRPr lang="de-DE"/>
          </a:p>
        </p:txBody>
      </p:sp>
    </p:spTree>
    <p:extLst>
      <p:ext uri="{BB962C8B-B14F-4D97-AF65-F5344CB8AC3E}">
        <p14:creationId xmlns="" xmlns:p14="http://schemas.microsoft.com/office/powerpoint/2010/main" val="846370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619B023-3290-4646-AF75-ED0C44ED21CB}" type="slidenum">
              <a:rPr lang="de-DE" smtClean="0"/>
              <a:pPr>
                <a:defRPr/>
              </a:pPr>
              <a:t>24</a:t>
            </a:fld>
            <a:endParaRPr lang="de-DE"/>
          </a:p>
        </p:txBody>
      </p:sp>
    </p:spTree>
    <p:extLst>
      <p:ext uri="{BB962C8B-B14F-4D97-AF65-F5344CB8AC3E}">
        <p14:creationId xmlns="" xmlns:p14="http://schemas.microsoft.com/office/powerpoint/2010/main" val="1853273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619B023-3290-4646-AF75-ED0C44ED21CB}" type="slidenum">
              <a:rPr lang="de-DE" smtClean="0"/>
              <a:pPr>
                <a:defRPr/>
              </a:pPr>
              <a:t>25</a:t>
            </a:fld>
            <a:endParaRPr lang="de-DE"/>
          </a:p>
        </p:txBody>
      </p:sp>
    </p:spTree>
    <p:extLst>
      <p:ext uri="{BB962C8B-B14F-4D97-AF65-F5344CB8AC3E}">
        <p14:creationId xmlns="" xmlns:p14="http://schemas.microsoft.com/office/powerpoint/2010/main" val="3196382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lgn="l" defTabSz="927100" eaLnBrk="0" hangingPunct="0">
              <a:spcBef>
                <a:spcPct val="30000"/>
              </a:spcBef>
              <a:defRPr sz="1000">
                <a:solidFill>
                  <a:schemeClr val="tx1"/>
                </a:solidFill>
                <a:latin typeface="Arial" pitchFamily="34" charset="0"/>
                <a:sym typeface="Symbol" pitchFamily="18" charset="2"/>
              </a:defRPr>
            </a:lvl1pPr>
            <a:lvl2pPr marL="742950" indent="-285750" algn="l" defTabSz="927100" eaLnBrk="0" hangingPunct="0">
              <a:spcBef>
                <a:spcPct val="30000"/>
              </a:spcBef>
              <a:defRPr sz="1000">
                <a:solidFill>
                  <a:schemeClr val="bg2"/>
                </a:solidFill>
                <a:latin typeface="Arial" pitchFamily="34" charset="0"/>
                <a:sym typeface="Symbol" pitchFamily="18" charset="2"/>
              </a:defRPr>
            </a:lvl2pPr>
            <a:lvl3pPr marL="1143000" indent="-228600" algn="l" defTabSz="927100" eaLnBrk="0" hangingPunct="0">
              <a:spcBef>
                <a:spcPct val="30000"/>
              </a:spcBef>
              <a:defRPr sz="1000">
                <a:solidFill>
                  <a:schemeClr val="bg2"/>
                </a:solidFill>
                <a:latin typeface="Arial" pitchFamily="34" charset="0"/>
                <a:sym typeface="Symbol" pitchFamily="18" charset="2"/>
              </a:defRPr>
            </a:lvl3pPr>
            <a:lvl4pPr marL="1600200" indent="-228600" algn="l" defTabSz="927100" eaLnBrk="0" hangingPunct="0">
              <a:spcBef>
                <a:spcPct val="30000"/>
              </a:spcBef>
              <a:defRPr sz="1000">
                <a:solidFill>
                  <a:schemeClr val="bg2"/>
                </a:solidFill>
                <a:latin typeface="Arial" pitchFamily="34" charset="0"/>
                <a:sym typeface="Symbol" pitchFamily="18" charset="2"/>
              </a:defRPr>
            </a:lvl4pPr>
            <a:lvl5pPr marL="2057400" indent="-228600" algn="l" defTabSz="927100" eaLnBrk="0" hangingPunct="0">
              <a:spcBef>
                <a:spcPct val="30000"/>
              </a:spcBef>
              <a:defRPr sz="1000">
                <a:solidFill>
                  <a:schemeClr val="bg2"/>
                </a:solidFill>
                <a:latin typeface="Arial" pitchFamily="34" charset="0"/>
                <a:sym typeface="Symbol" pitchFamily="18" charset="2"/>
              </a:defRPr>
            </a:lvl5pPr>
            <a:lvl6pPr marL="2514600" indent="-228600" defTabSz="927100" eaLnBrk="0" fontAlgn="base" hangingPunct="0">
              <a:spcBef>
                <a:spcPct val="30000"/>
              </a:spcBef>
              <a:spcAft>
                <a:spcPct val="0"/>
              </a:spcAft>
              <a:defRPr sz="1000">
                <a:solidFill>
                  <a:schemeClr val="bg2"/>
                </a:solidFill>
                <a:latin typeface="Arial" pitchFamily="34" charset="0"/>
                <a:sym typeface="Symbol" pitchFamily="18" charset="2"/>
              </a:defRPr>
            </a:lvl6pPr>
            <a:lvl7pPr marL="2971800" indent="-228600" defTabSz="927100" eaLnBrk="0" fontAlgn="base" hangingPunct="0">
              <a:spcBef>
                <a:spcPct val="30000"/>
              </a:spcBef>
              <a:spcAft>
                <a:spcPct val="0"/>
              </a:spcAft>
              <a:defRPr sz="1000">
                <a:solidFill>
                  <a:schemeClr val="bg2"/>
                </a:solidFill>
                <a:latin typeface="Arial" pitchFamily="34" charset="0"/>
                <a:sym typeface="Symbol" pitchFamily="18" charset="2"/>
              </a:defRPr>
            </a:lvl7pPr>
            <a:lvl8pPr marL="3429000" indent="-228600" defTabSz="927100" eaLnBrk="0" fontAlgn="base" hangingPunct="0">
              <a:spcBef>
                <a:spcPct val="30000"/>
              </a:spcBef>
              <a:spcAft>
                <a:spcPct val="0"/>
              </a:spcAft>
              <a:defRPr sz="1000">
                <a:solidFill>
                  <a:schemeClr val="bg2"/>
                </a:solidFill>
                <a:latin typeface="Arial" pitchFamily="34" charset="0"/>
                <a:sym typeface="Symbol" pitchFamily="18" charset="2"/>
              </a:defRPr>
            </a:lvl8pPr>
            <a:lvl9pPr marL="3886200" indent="-228600" defTabSz="927100" eaLnBrk="0" fontAlgn="base" hangingPunct="0">
              <a:spcBef>
                <a:spcPct val="30000"/>
              </a:spcBef>
              <a:spcAft>
                <a:spcPct val="0"/>
              </a:spcAft>
              <a:defRPr sz="1000">
                <a:solidFill>
                  <a:schemeClr val="bg2"/>
                </a:solidFill>
                <a:latin typeface="Arial" pitchFamily="34" charset="0"/>
                <a:sym typeface="Symbol" pitchFamily="18" charset="2"/>
              </a:defRPr>
            </a:lvl9pPr>
          </a:lstStyle>
          <a:p>
            <a:pPr algn="r" eaLnBrk="1" hangingPunct="1">
              <a:spcBef>
                <a:spcPct val="0"/>
              </a:spcBef>
            </a:pPr>
            <a:fld id="{3328C595-31D2-4262-8E8E-7CDF72702167}" type="slidenum">
              <a:rPr lang="de-DE" altLang="de-DE" sz="1200" smtClean="0">
                <a:latin typeface="Times New Roman" pitchFamily="18" charset="0"/>
              </a:rPr>
              <a:pPr algn="r" eaLnBrk="1" hangingPunct="1">
                <a:spcBef>
                  <a:spcPct val="0"/>
                </a:spcBef>
              </a:pPr>
              <a:t>26</a:t>
            </a:fld>
            <a:endParaRPr lang="de-DE" altLang="de-DE" sz="1200" smtClean="0">
              <a:latin typeface="Times New Roman" pitchFamily="18" charset="0"/>
            </a:endParaRPr>
          </a:p>
        </p:txBody>
      </p:sp>
      <p:sp>
        <p:nvSpPr>
          <p:cNvPr id="103427" name="Rectangle 2"/>
          <p:cNvSpPr>
            <a:spLocks noGrp="1" noRot="1" noChangeAspect="1" noChangeArrowheads="1" noTextEdit="1"/>
          </p:cNvSpPr>
          <p:nvPr>
            <p:ph type="sldImg"/>
          </p:nvPr>
        </p:nvSpPr>
        <p:spPr>
          <a:xfrm>
            <a:off x="920750" y="773113"/>
            <a:ext cx="4954588" cy="3716337"/>
          </a:xfrm>
          <a:ln/>
        </p:spPr>
      </p:sp>
      <p:sp>
        <p:nvSpPr>
          <p:cNvPr id="103428" name="Rectangle 3"/>
          <p:cNvSpPr>
            <a:spLocks noGrp="1" noChangeArrowheads="1"/>
          </p:cNvSpPr>
          <p:nvPr>
            <p:ph type="body" idx="1"/>
          </p:nvPr>
        </p:nvSpPr>
        <p:spPr>
          <a:xfrm>
            <a:off x="906465" y="4719639"/>
            <a:ext cx="4984750" cy="4489450"/>
          </a:xfrm>
          <a:noFill/>
        </p:spPr>
        <p:txBody>
          <a:bodyPr/>
          <a:lstStyle/>
          <a:p>
            <a:endParaRPr lang="de-DE" sz="1000" kern="1200" dirty="0">
              <a:solidFill>
                <a:schemeClr val="tx1"/>
              </a:solidFill>
              <a:effectLst/>
              <a:latin typeface="Arial" charset="0"/>
              <a:ea typeface="+mn-ea"/>
              <a:cs typeface="+mn-cs"/>
              <a:sym typeface="Symbol" pitchFamily="18"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859A5AF9-2F62-4BE8-9778-5DB22382275E}" type="slidenum">
              <a:rPr lang="de-DE"/>
              <a:pPr>
                <a:defRPr/>
              </a:pPr>
              <a:t>3</a:t>
            </a:fld>
            <a:endParaRPr lang="de-DE"/>
          </a:p>
        </p:txBody>
      </p:sp>
      <p:sp>
        <p:nvSpPr>
          <p:cNvPr id="18435" name="Rectangle 7"/>
          <p:cNvSpPr txBox="1">
            <a:spLocks noGrp="1" noChangeArrowheads="1"/>
          </p:cNvSpPr>
          <p:nvPr/>
        </p:nvSpPr>
        <p:spPr bwMode="auto">
          <a:xfrm>
            <a:off x="3851817" y="9430818"/>
            <a:ext cx="2945862" cy="49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670" tIns="46334" rIns="92670" bIns="46334" anchor="b"/>
          <a:lstStyle>
            <a:lvl1pPr defTabSz="925513" eaLnBrk="0" hangingPunct="0">
              <a:defRPr sz="2400">
                <a:solidFill>
                  <a:schemeClr val="tx1"/>
                </a:solidFill>
                <a:latin typeface="Times New Roman" pitchFamily="18" charset="0"/>
                <a:cs typeface="Arial" charset="0"/>
              </a:defRPr>
            </a:lvl1pPr>
            <a:lvl2pPr marL="742950" indent="-285750" defTabSz="925513" eaLnBrk="0" hangingPunct="0">
              <a:defRPr sz="2400">
                <a:solidFill>
                  <a:schemeClr val="tx1"/>
                </a:solidFill>
                <a:latin typeface="Times New Roman" pitchFamily="18" charset="0"/>
                <a:cs typeface="Arial" charset="0"/>
              </a:defRPr>
            </a:lvl2pPr>
            <a:lvl3pPr marL="1143000" indent="-228600" defTabSz="925513" eaLnBrk="0" hangingPunct="0">
              <a:defRPr sz="2400">
                <a:solidFill>
                  <a:schemeClr val="tx1"/>
                </a:solidFill>
                <a:latin typeface="Times New Roman" pitchFamily="18" charset="0"/>
                <a:cs typeface="Arial" charset="0"/>
              </a:defRPr>
            </a:lvl3pPr>
            <a:lvl4pPr marL="1600200" indent="-228600" defTabSz="925513" eaLnBrk="0" hangingPunct="0">
              <a:defRPr sz="2400">
                <a:solidFill>
                  <a:schemeClr val="tx1"/>
                </a:solidFill>
                <a:latin typeface="Times New Roman" pitchFamily="18" charset="0"/>
                <a:cs typeface="Arial" charset="0"/>
              </a:defRPr>
            </a:lvl4pPr>
            <a:lvl5pPr marL="2057400" indent="-228600" defTabSz="925513" eaLnBrk="0" hangingPunct="0">
              <a:defRPr sz="2400">
                <a:solidFill>
                  <a:schemeClr val="tx1"/>
                </a:solidFill>
                <a:latin typeface="Times New Roman" pitchFamily="18" charset="0"/>
                <a:cs typeface="Arial" charset="0"/>
              </a:defRPr>
            </a:lvl5pPr>
            <a:lvl6pPr marL="2514600" indent="-228600" defTabSz="925513"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925513"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925513"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925513"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8F53C51E-C473-4688-9A2D-BB5571D00712}" type="slidenum">
              <a:rPr lang="de-DE" sz="1200"/>
              <a:pPr algn="r" eaLnBrk="1" hangingPunct="1"/>
              <a:t>3</a:t>
            </a:fld>
            <a:endParaRPr lang="de-DE" sz="1200"/>
          </a:p>
        </p:txBody>
      </p:sp>
      <p:sp>
        <p:nvSpPr>
          <p:cNvPr id="18436" name="Rectangle 2"/>
          <p:cNvSpPr>
            <a:spLocks noGrp="1" noRot="1" noChangeAspect="1" noChangeArrowheads="1" noTextEdit="1"/>
          </p:cNvSpPr>
          <p:nvPr>
            <p:ph type="sldImg"/>
          </p:nvPr>
        </p:nvSpPr>
        <p:spPr>
          <a:xfrm>
            <a:off x="917575" y="746125"/>
            <a:ext cx="4962525" cy="3721100"/>
          </a:xfrm>
          <a:ln/>
        </p:spPr>
      </p:sp>
      <p:sp>
        <p:nvSpPr>
          <p:cNvPr id="18437" name="Rectangle 3"/>
          <p:cNvSpPr>
            <a:spLocks noGrp="1" noChangeArrowheads="1"/>
          </p:cNvSpPr>
          <p:nvPr>
            <p:ph type="body" idx="1"/>
          </p:nvPr>
        </p:nvSpPr>
        <p:spPr>
          <a:xfrm>
            <a:off x="679467" y="4716948"/>
            <a:ext cx="5438748" cy="446747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670" tIns="46334" rIns="92670" bIns="46334"/>
          <a:lstStyle/>
          <a:p>
            <a:r>
              <a:rPr lang="de-DE" dirty="0" smtClean="0"/>
              <a:t>Tonnage +2,0</a:t>
            </a:r>
          </a:p>
          <a:p>
            <a:r>
              <a:rPr lang="de-DE" dirty="0" err="1" smtClean="0"/>
              <a:t>Turnover</a:t>
            </a:r>
            <a:r>
              <a:rPr lang="de-DE" dirty="0" smtClean="0"/>
              <a:t>  +0,4</a:t>
            </a:r>
          </a:p>
          <a:p>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859A5AF9-2F62-4BE8-9778-5DB22382275E}" type="slidenum">
              <a:rPr lang="de-DE"/>
              <a:pPr>
                <a:defRPr/>
              </a:pPr>
              <a:t>4</a:t>
            </a:fld>
            <a:endParaRPr lang="de-DE"/>
          </a:p>
        </p:txBody>
      </p:sp>
      <p:sp>
        <p:nvSpPr>
          <p:cNvPr id="18435" name="Rectangle 7"/>
          <p:cNvSpPr txBox="1">
            <a:spLocks noGrp="1" noChangeArrowheads="1"/>
          </p:cNvSpPr>
          <p:nvPr/>
        </p:nvSpPr>
        <p:spPr bwMode="auto">
          <a:xfrm>
            <a:off x="3851817" y="9430818"/>
            <a:ext cx="2945862" cy="49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670" tIns="46334" rIns="92670" bIns="46334" anchor="b"/>
          <a:lstStyle>
            <a:lvl1pPr defTabSz="925513" eaLnBrk="0" hangingPunct="0">
              <a:defRPr sz="2400">
                <a:solidFill>
                  <a:schemeClr val="tx1"/>
                </a:solidFill>
                <a:latin typeface="Times New Roman" pitchFamily="18" charset="0"/>
                <a:cs typeface="Arial" charset="0"/>
              </a:defRPr>
            </a:lvl1pPr>
            <a:lvl2pPr marL="742950" indent="-285750" defTabSz="925513" eaLnBrk="0" hangingPunct="0">
              <a:defRPr sz="2400">
                <a:solidFill>
                  <a:schemeClr val="tx1"/>
                </a:solidFill>
                <a:latin typeface="Times New Roman" pitchFamily="18" charset="0"/>
                <a:cs typeface="Arial" charset="0"/>
              </a:defRPr>
            </a:lvl2pPr>
            <a:lvl3pPr marL="1143000" indent="-228600" defTabSz="925513" eaLnBrk="0" hangingPunct="0">
              <a:defRPr sz="2400">
                <a:solidFill>
                  <a:schemeClr val="tx1"/>
                </a:solidFill>
                <a:latin typeface="Times New Roman" pitchFamily="18" charset="0"/>
                <a:cs typeface="Arial" charset="0"/>
              </a:defRPr>
            </a:lvl3pPr>
            <a:lvl4pPr marL="1600200" indent="-228600" defTabSz="925513" eaLnBrk="0" hangingPunct="0">
              <a:defRPr sz="2400">
                <a:solidFill>
                  <a:schemeClr val="tx1"/>
                </a:solidFill>
                <a:latin typeface="Times New Roman" pitchFamily="18" charset="0"/>
                <a:cs typeface="Arial" charset="0"/>
              </a:defRPr>
            </a:lvl4pPr>
            <a:lvl5pPr marL="2057400" indent="-228600" defTabSz="925513" eaLnBrk="0" hangingPunct="0">
              <a:defRPr sz="2400">
                <a:solidFill>
                  <a:schemeClr val="tx1"/>
                </a:solidFill>
                <a:latin typeface="Times New Roman" pitchFamily="18" charset="0"/>
                <a:cs typeface="Arial" charset="0"/>
              </a:defRPr>
            </a:lvl5pPr>
            <a:lvl6pPr marL="2514600" indent="-228600" defTabSz="925513"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925513"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925513"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925513"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8F53C51E-C473-4688-9A2D-BB5571D00712}" type="slidenum">
              <a:rPr lang="de-DE" sz="1200"/>
              <a:pPr algn="r" eaLnBrk="1" hangingPunct="1"/>
              <a:t>4</a:t>
            </a:fld>
            <a:endParaRPr lang="de-DE" sz="1200"/>
          </a:p>
        </p:txBody>
      </p:sp>
      <p:sp>
        <p:nvSpPr>
          <p:cNvPr id="18436" name="Rectangle 2"/>
          <p:cNvSpPr>
            <a:spLocks noGrp="1" noRot="1" noChangeAspect="1" noChangeArrowheads="1" noTextEdit="1"/>
          </p:cNvSpPr>
          <p:nvPr>
            <p:ph type="sldImg"/>
          </p:nvPr>
        </p:nvSpPr>
        <p:spPr>
          <a:xfrm>
            <a:off x="917575" y="746125"/>
            <a:ext cx="4962525" cy="3721100"/>
          </a:xfrm>
          <a:ln/>
        </p:spPr>
      </p:sp>
      <p:sp>
        <p:nvSpPr>
          <p:cNvPr id="18437" name="Rectangle 3"/>
          <p:cNvSpPr>
            <a:spLocks noGrp="1" noChangeArrowheads="1"/>
          </p:cNvSpPr>
          <p:nvPr>
            <p:ph type="body" idx="1"/>
          </p:nvPr>
        </p:nvSpPr>
        <p:spPr>
          <a:xfrm>
            <a:off x="679467" y="4716948"/>
            <a:ext cx="5438748" cy="446747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670" tIns="46334" rIns="92670" bIns="46334"/>
          <a:lstStyle/>
          <a:p>
            <a:r>
              <a:rPr lang="de-DE" dirty="0" smtClean="0"/>
              <a:t>Tonnage +2,3</a:t>
            </a:r>
          </a:p>
          <a:p>
            <a:r>
              <a:rPr lang="de-DE" dirty="0" err="1" smtClean="0"/>
              <a:t>Turnover</a:t>
            </a:r>
            <a:r>
              <a:rPr lang="de-DE" dirty="0" smtClean="0"/>
              <a:t>  +4,9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A5709A9D-803E-48BB-9F1E-2653ED2C801F}" type="slidenum">
              <a:rPr lang="de-DE"/>
              <a:pPr>
                <a:defRPr/>
              </a:pPr>
              <a:t>5</a:t>
            </a:fld>
            <a:endParaRPr lang="de-DE"/>
          </a:p>
        </p:txBody>
      </p:sp>
      <p:sp>
        <p:nvSpPr>
          <p:cNvPr id="19459" name="Rectangle 7"/>
          <p:cNvSpPr txBox="1">
            <a:spLocks noGrp="1" noChangeArrowheads="1"/>
          </p:cNvSpPr>
          <p:nvPr/>
        </p:nvSpPr>
        <p:spPr bwMode="auto">
          <a:xfrm>
            <a:off x="3851817" y="9430818"/>
            <a:ext cx="2945862" cy="49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670" tIns="46334" rIns="92670" bIns="46334" anchor="b"/>
          <a:lstStyle>
            <a:lvl1pPr defTabSz="925513" eaLnBrk="0" hangingPunct="0">
              <a:defRPr sz="2400">
                <a:solidFill>
                  <a:schemeClr val="tx1"/>
                </a:solidFill>
                <a:latin typeface="Times New Roman" pitchFamily="18" charset="0"/>
                <a:cs typeface="Arial" charset="0"/>
              </a:defRPr>
            </a:lvl1pPr>
            <a:lvl2pPr marL="742950" indent="-285750" defTabSz="925513" eaLnBrk="0" hangingPunct="0">
              <a:defRPr sz="2400">
                <a:solidFill>
                  <a:schemeClr val="tx1"/>
                </a:solidFill>
                <a:latin typeface="Times New Roman" pitchFamily="18" charset="0"/>
                <a:cs typeface="Arial" charset="0"/>
              </a:defRPr>
            </a:lvl2pPr>
            <a:lvl3pPr marL="1143000" indent="-228600" defTabSz="925513" eaLnBrk="0" hangingPunct="0">
              <a:defRPr sz="2400">
                <a:solidFill>
                  <a:schemeClr val="tx1"/>
                </a:solidFill>
                <a:latin typeface="Times New Roman" pitchFamily="18" charset="0"/>
                <a:cs typeface="Arial" charset="0"/>
              </a:defRPr>
            </a:lvl3pPr>
            <a:lvl4pPr marL="1600200" indent="-228600" defTabSz="925513" eaLnBrk="0" hangingPunct="0">
              <a:defRPr sz="2400">
                <a:solidFill>
                  <a:schemeClr val="tx1"/>
                </a:solidFill>
                <a:latin typeface="Times New Roman" pitchFamily="18" charset="0"/>
                <a:cs typeface="Arial" charset="0"/>
              </a:defRPr>
            </a:lvl4pPr>
            <a:lvl5pPr marL="2057400" indent="-228600" defTabSz="925513" eaLnBrk="0" hangingPunct="0">
              <a:defRPr sz="2400">
                <a:solidFill>
                  <a:schemeClr val="tx1"/>
                </a:solidFill>
                <a:latin typeface="Times New Roman" pitchFamily="18" charset="0"/>
                <a:cs typeface="Arial" charset="0"/>
              </a:defRPr>
            </a:lvl5pPr>
            <a:lvl6pPr marL="2514600" indent="-228600" defTabSz="925513"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defTabSz="925513"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defTabSz="925513"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defTabSz="925513"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36018A8E-2073-4DA0-8719-F5CA1A52F3DF}" type="slidenum">
              <a:rPr lang="de-DE" sz="1200"/>
              <a:pPr algn="r" eaLnBrk="1" hangingPunct="1"/>
              <a:t>5</a:t>
            </a:fld>
            <a:endParaRPr lang="de-DE" sz="1200"/>
          </a:p>
        </p:txBody>
      </p:sp>
      <p:sp>
        <p:nvSpPr>
          <p:cNvPr id="19460" name="Rectangle 2"/>
          <p:cNvSpPr>
            <a:spLocks noGrp="1" noRot="1" noChangeAspect="1" noChangeArrowheads="1" noTextEdit="1"/>
          </p:cNvSpPr>
          <p:nvPr>
            <p:ph type="sldImg"/>
          </p:nvPr>
        </p:nvSpPr>
        <p:spPr>
          <a:xfrm>
            <a:off x="917575" y="746125"/>
            <a:ext cx="4962525" cy="3721100"/>
          </a:xfrm>
          <a:ln/>
        </p:spPr>
      </p:sp>
      <p:sp>
        <p:nvSpPr>
          <p:cNvPr id="19461" name="Rectangle 3"/>
          <p:cNvSpPr>
            <a:spLocks noGrp="1" noChangeArrowheads="1"/>
          </p:cNvSpPr>
          <p:nvPr>
            <p:ph type="body" idx="1"/>
          </p:nvPr>
        </p:nvSpPr>
        <p:spPr>
          <a:xfrm>
            <a:off x="679467" y="4716948"/>
            <a:ext cx="5438748" cy="446747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670" tIns="46334" rIns="92670" bIns="46334"/>
          <a:lstStyle/>
          <a:p>
            <a:r>
              <a:rPr lang="de-DE" dirty="0" smtClean="0"/>
              <a:t>Tonnage +5,9</a:t>
            </a:r>
          </a:p>
          <a:p>
            <a:r>
              <a:rPr lang="de-DE" dirty="0" err="1" smtClean="0"/>
              <a:t>Turnover</a:t>
            </a:r>
            <a:r>
              <a:rPr lang="de-DE" dirty="0" smtClean="0"/>
              <a:t>  +5,2</a:t>
            </a:r>
          </a:p>
          <a:p>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4112" cy="3722687"/>
          </a:xfrm>
        </p:spPr>
      </p:sp>
      <p:sp>
        <p:nvSpPr>
          <p:cNvPr id="3" name="Notizenplatzhalter 2"/>
          <p:cNvSpPr>
            <a:spLocks noGrp="1"/>
          </p:cNvSpPr>
          <p:nvPr>
            <p:ph type="body" idx="1"/>
          </p:nvPr>
        </p:nvSpPr>
        <p:spPr>
          <a:xfrm>
            <a:off x="462982" y="4714878"/>
            <a:ext cx="6018504" cy="4468813"/>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sym typeface="Symbol" pitchFamily="18" charset="2"/>
              </a:rPr>
              <a:t>(</a:t>
            </a:r>
            <a:r>
              <a:rPr lang="en-US" sz="1200" kern="1200" smtClean="0">
                <a:solidFill>
                  <a:schemeClr val="tx1"/>
                </a:solidFill>
                <a:latin typeface="Arial" charset="0"/>
                <a:ea typeface="+mn-ea"/>
                <a:cs typeface="+mn-cs"/>
                <a:sym typeface="Symbol" pitchFamily="18" charset="2"/>
              </a:rPr>
              <a:t>Gross profit </a:t>
            </a:r>
            <a:br>
              <a:rPr lang="en-US" sz="1200" kern="1200" smtClean="0">
                <a:solidFill>
                  <a:schemeClr val="tx1"/>
                </a:solidFill>
                <a:latin typeface="Arial" charset="0"/>
                <a:ea typeface="+mn-ea"/>
                <a:cs typeface="+mn-cs"/>
                <a:sym typeface="Symbol" pitchFamily="18" charset="2"/>
              </a:rPr>
            </a:br>
            <a:r>
              <a:rPr lang="en-US" sz="1200" kern="1200" smtClean="0">
                <a:solidFill>
                  <a:schemeClr val="tx1"/>
                </a:solidFill>
                <a:latin typeface="Arial" charset="0"/>
                <a:ea typeface="+mn-ea"/>
                <a:cs typeface="+mn-cs"/>
                <a:sym typeface="Symbol" pitchFamily="18" charset="2"/>
              </a:rPr>
              <a:t>= 75 300 Euro per employee</a:t>
            </a:r>
            <a:br>
              <a:rPr lang="en-US" sz="1200" kern="1200" smtClean="0">
                <a:solidFill>
                  <a:schemeClr val="tx1"/>
                </a:solidFill>
                <a:latin typeface="Arial" charset="0"/>
                <a:ea typeface="+mn-ea"/>
                <a:cs typeface="+mn-cs"/>
                <a:sym typeface="Symbol" pitchFamily="18" charset="2"/>
              </a:rPr>
            </a:br>
            <a:r>
              <a:rPr lang="en-US" sz="1200" kern="1200" smtClean="0">
                <a:solidFill>
                  <a:schemeClr val="tx1"/>
                </a:solidFill>
                <a:latin typeface="Arial" charset="0"/>
                <a:ea typeface="+mn-ea"/>
                <a:cs typeface="+mn-cs"/>
                <a:sym typeface="Symbol" pitchFamily="18" charset="2"/>
              </a:rPr>
              <a:t>????</a:t>
            </a:r>
            <a:r>
              <a:rPr lang="en-GB" sz="1200" kern="1200" smtClean="0">
                <a:solidFill>
                  <a:schemeClr val="tx1"/>
                </a:solidFill>
                <a:effectLst/>
                <a:sym typeface="Symbol" pitchFamily="18" charset="2"/>
              </a:rPr>
              <a:t>)</a:t>
            </a:r>
            <a:endParaRPr lang="en-GB" sz="1200" kern="1200" dirty="0" smtClean="0">
              <a:solidFill>
                <a:schemeClr val="tx1"/>
              </a:solidFill>
              <a:effectLst/>
              <a:sym typeface="Symbol" pitchFamily="18"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sym typeface="Symbol" pitchFamily="18" charset="2"/>
              </a:rPr>
              <a:t>The traditional standards by which productivity is measured are either per-capita volume output or per-capita sales. Both are admittedly tricky because very often, apples are compared to oranges, i.e. mass-produced automobile castings and individually hand-moulded heavy castings. Still, it pays to calculate tonnages.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sym typeface="Symbol" pitchFamily="18" charset="2"/>
              </a:rPr>
              <a:t>On the ferrous castings side, the average volume per capita across the European foundry industry is 63 tons, although individual figures range as high as nearly 100 tons.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sym typeface="Symbol" pitchFamily="18" charset="2"/>
              </a:rPr>
              <a:t>On the steel castings side, the average volume per capita is 31 tons, in some countries</a:t>
            </a:r>
            <a:r>
              <a:rPr lang="en-GB" sz="1200" kern="1200" baseline="0" dirty="0" smtClean="0">
                <a:solidFill>
                  <a:schemeClr val="tx1"/>
                </a:solidFill>
                <a:effectLst/>
                <a:sym typeface="Symbol" pitchFamily="18" charset="2"/>
              </a:rPr>
              <a:t> </a:t>
            </a:r>
            <a:r>
              <a:rPr lang="en-GB" sz="1200" kern="1200" dirty="0" smtClean="0">
                <a:solidFill>
                  <a:schemeClr val="tx1"/>
                </a:solidFill>
                <a:effectLst/>
                <a:sym typeface="Symbol" pitchFamily="18" charset="2"/>
              </a:rPr>
              <a:t>figures are reaching 90 tons.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sym typeface="Symbol" pitchFamily="18" charset="2"/>
              </a:rPr>
              <a:t>This clearly shows that differences in the production structures of individual companies, such as that between highly automated casting production and heavy hand-moulded castings made singly, necessarily lead to different results. </a:t>
            </a:r>
            <a:br>
              <a:rPr lang="en-GB" sz="1200" kern="1200" dirty="0" smtClean="0">
                <a:solidFill>
                  <a:schemeClr val="tx1"/>
                </a:solidFill>
                <a:effectLst/>
                <a:sym typeface="Symbol" pitchFamily="18" charset="2"/>
              </a:rPr>
            </a:br>
            <a:r>
              <a:rPr lang="en-GB" sz="1200" kern="1200" dirty="0" smtClean="0">
                <a:solidFill>
                  <a:schemeClr val="tx1"/>
                </a:solidFill>
                <a:effectLst/>
                <a:sym typeface="Symbol" pitchFamily="18" charset="2"/>
              </a:rPr>
              <a:t>On the non-ferrous side, we have an average of 22 tons per employee, with a bandwidth ranging up to 34t.</a:t>
            </a:r>
            <a:endParaRPr lang="de-DE"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de-DE" sz="1200" dirty="0" smtClean="0"/>
          </a:p>
          <a:p>
            <a:r>
              <a:rPr lang="de-DE" sz="1200" dirty="0" smtClean="0"/>
              <a:t>But </a:t>
            </a:r>
            <a:r>
              <a:rPr lang="de-DE" sz="1200" dirty="0" err="1" smtClean="0"/>
              <a:t>everyone</a:t>
            </a:r>
            <a:r>
              <a:rPr lang="de-DE" sz="1200" dirty="0" smtClean="0"/>
              <a:t> </a:t>
            </a:r>
            <a:r>
              <a:rPr lang="de-DE" sz="1200" dirty="0" err="1" smtClean="0"/>
              <a:t>knows</a:t>
            </a:r>
            <a:r>
              <a:rPr lang="de-DE" sz="1200" dirty="0" smtClean="0"/>
              <a:t>: All </a:t>
            </a:r>
            <a:r>
              <a:rPr lang="de-DE" sz="1200" dirty="0" err="1" smtClean="0"/>
              <a:t>these</a:t>
            </a:r>
            <a:r>
              <a:rPr lang="de-DE" sz="1200" dirty="0" smtClean="0"/>
              <a:t> </a:t>
            </a:r>
            <a:r>
              <a:rPr lang="de-DE" sz="1200" dirty="0" err="1" smtClean="0"/>
              <a:t>calculations</a:t>
            </a:r>
            <a:r>
              <a:rPr lang="de-DE" sz="1200" dirty="0" smtClean="0"/>
              <a:t> </a:t>
            </a:r>
            <a:r>
              <a:rPr lang="de-DE" sz="1200" dirty="0" err="1" smtClean="0"/>
              <a:t>are</a:t>
            </a:r>
            <a:r>
              <a:rPr lang="de-DE" sz="1200" dirty="0" smtClean="0"/>
              <a:t> </a:t>
            </a:r>
            <a:r>
              <a:rPr lang="de-DE" sz="1200" dirty="0" err="1" smtClean="0"/>
              <a:t>significant</a:t>
            </a:r>
            <a:r>
              <a:rPr lang="de-DE" sz="1200" dirty="0" smtClean="0"/>
              <a:t> </a:t>
            </a:r>
            <a:r>
              <a:rPr lang="de-DE" sz="1200" dirty="0" err="1" smtClean="0"/>
              <a:t>influenced</a:t>
            </a:r>
            <a:r>
              <a:rPr lang="de-DE" sz="1200" dirty="0" smtClean="0"/>
              <a:t> </a:t>
            </a:r>
            <a:r>
              <a:rPr lang="de-DE" sz="1200" dirty="0" err="1" smtClean="0"/>
              <a:t>by</a:t>
            </a:r>
            <a:r>
              <a:rPr lang="de-DE" sz="1200" dirty="0" smtClean="0"/>
              <a:t> </a:t>
            </a:r>
            <a:r>
              <a:rPr lang="de-DE" sz="1200" dirty="0" err="1" smtClean="0"/>
              <a:t>metal</a:t>
            </a:r>
            <a:r>
              <a:rPr lang="de-DE" sz="1200" baseline="0" dirty="0" smtClean="0"/>
              <a:t> </a:t>
            </a:r>
            <a:r>
              <a:rPr lang="de-DE" sz="1200" baseline="0" dirty="0" err="1" smtClean="0"/>
              <a:t>and</a:t>
            </a:r>
            <a:r>
              <a:rPr lang="de-DE" sz="1200" baseline="0" dirty="0" smtClean="0"/>
              <a:t> </a:t>
            </a:r>
            <a:r>
              <a:rPr lang="de-DE" sz="1200" baseline="0" dirty="0" err="1" smtClean="0"/>
              <a:t>raw</a:t>
            </a:r>
            <a:r>
              <a:rPr lang="de-DE" sz="1200" baseline="0" dirty="0" smtClean="0"/>
              <a:t> material </a:t>
            </a:r>
            <a:r>
              <a:rPr lang="de-DE" sz="1200" baseline="0" dirty="0" err="1" smtClean="0"/>
              <a:t>prices</a:t>
            </a:r>
            <a:r>
              <a:rPr lang="de-DE" sz="1200" baseline="0" dirty="0" smtClean="0"/>
              <a:t> </a:t>
            </a:r>
            <a:r>
              <a:rPr lang="de-DE" sz="1200" dirty="0" err="1" smtClean="0"/>
              <a:t>and</a:t>
            </a:r>
            <a:r>
              <a:rPr lang="de-DE" sz="1200" dirty="0" smtClean="0"/>
              <a:t> additional </a:t>
            </a:r>
            <a:r>
              <a:rPr lang="de-DE" sz="1200" dirty="0" err="1" smtClean="0"/>
              <a:t>turnover</a:t>
            </a:r>
            <a:r>
              <a:rPr lang="de-DE" sz="1200" dirty="0" smtClean="0"/>
              <a:t> </a:t>
            </a:r>
            <a:r>
              <a:rPr lang="de-DE" sz="1200" dirty="0" err="1" smtClean="0"/>
              <a:t>and</a:t>
            </a:r>
            <a:r>
              <a:rPr lang="de-DE" sz="1200" dirty="0" smtClean="0"/>
              <a:t> </a:t>
            </a:r>
            <a:r>
              <a:rPr lang="de-DE" sz="1200" dirty="0" err="1" smtClean="0"/>
              <a:t>profit</a:t>
            </a:r>
            <a:r>
              <a:rPr lang="de-DE" sz="1200" dirty="0" smtClean="0"/>
              <a:t> </a:t>
            </a:r>
            <a:r>
              <a:rPr lang="de-DE" sz="1200" dirty="0" err="1" smtClean="0"/>
              <a:t>are</a:t>
            </a:r>
            <a:r>
              <a:rPr lang="de-DE" sz="1200" dirty="0" smtClean="0"/>
              <a:t> not the same! </a:t>
            </a:r>
          </a:p>
          <a:p>
            <a:endParaRPr lang="de-DE" sz="1200" dirty="0" smtClean="0"/>
          </a:p>
          <a:p>
            <a:r>
              <a:rPr lang="de-DE" sz="1200" dirty="0" smtClean="0"/>
              <a:t>GPO </a:t>
            </a:r>
            <a:r>
              <a:rPr lang="de-DE" sz="1200" dirty="0" err="1" smtClean="0"/>
              <a:t>Ferrous</a:t>
            </a:r>
            <a:r>
              <a:rPr lang="de-DE" sz="1200" dirty="0" smtClean="0"/>
              <a:t> Castings: 184 700 Euro per </a:t>
            </a:r>
            <a:r>
              <a:rPr lang="de-DE" sz="1200" dirty="0" err="1" smtClean="0"/>
              <a:t>employee</a:t>
            </a:r>
            <a:r>
              <a:rPr lang="de-DE" sz="1200" dirty="0" smtClean="0"/>
              <a:t> (2013), 190 100 Euro (2012)</a:t>
            </a:r>
            <a:br>
              <a:rPr lang="de-DE" sz="1200" dirty="0" smtClean="0"/>
            </a:br>
            <a:r>
              <a:rPr lang="de-DE" sz="1200" dirty="0" smtClean="0"/>
              <a:t>GPO Steel Castings: 158 100 Euro per </a:t>
            </a:r>
            <a:r>
              <a:rPr lang="de-DE" sz="1200" dirty="0" err="1" smtClean="0"/>
              <a:t>employee</a:t>
            </a:r>
            <a:r>
              <a:rPr lang="de-DE" sz="1200" dirty="0" smtClean="0"/>
              <a:t> (2013), 182 100 Euro (2012)</a:t>
            </a:r>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dirty="0" smtClean="0"/>
              <a:t>GPO Non-</a:t>
            </a:r>
            <a:r>
              <a:rPr lang="de-DE" sz="1200" dirty="0" err="1" smtClean="0"/>
              <a:t>ferrous</a:t>
            </a:r>
            <a:r>
              <a:rPr lang="de-DE" sz="1200" dirty="0" smtClean="0"/>
              <a:t> Castings (</a:t>
            </a:r>
            <a:r>
              <a:rPr lang="de-DE" sz="1200" dirty="0" err="1" smtClean="0"/>
              <a:t>leightweight</a:t>
            </a:r>
            <a:r>
              <a:rPr lang="de-DE" sz="1200" dirty="0" smtClean="0"/>
              <a:t>): 182 900 Euro per </a:t>
            </a:r>
            <a:r>
              <a:rPr lang="de-DE" sz="1200" dirty="0" err="1" smtClean="0"/>
              <a:t>employee</a:t>
            </a:r>
            <a:r>
              <a:rPr lang="de-DE" sz="1200" dirty="0" smtClean="0"/>
              <a:t> (2013), 182 700 Euro (2012)</a:t>
            </a:r>
            <a:br>
              <a:rPr lang="de-DE" sz="1200" dirty="0" smtClean="0"/>
            </a:br>
            <a:r>
              <a:rPr lang="de-DE" sz="1200" dirty="0" smtClean="0"/>
              <a:t>GPO Non-</a:t>
            </a:r>
            <a:r>
              <a:rPr lang="de-DE" sz="1200" dirty="0" err="1" smtClean="0"/>
              <a:t>ferrous</a:t>
            </a:r>
            <a:r>
              <a:rPr lang="de-DE" sz="1200" dirty="0" smtClean="0"/>
              <a:t> Castings (</a:t>
            </a:r>
            <a:r>
              <a:rPr lang="de-DE" sz="1200" dirty="0" err="1" smtClean="0"/>
              <a:t>heavyweight</a:t>
            </a:r>
            <a:r>
              <a:rPr lang="de-DE" sz="1200" dirty="0" smtClean="0"/>
              <a:t>): 323 100 Euro per </a:t>
            </a:r>
            <a:r>
              <a:rPr lang="de-DE" sz="1200" dirty="0" err="1" smtClean="0"/>
              <a:t>employee</a:t>
            </a:r>
            <a:r>
              <a:rPr lang="de-DE" sz="1200" dirty="0" smtClean="0"/>
              <a:t> (2013), 314 100 Euro (2012)</a:t>
            </a:r>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dirty="0" smtClean="0"/>
              <a:t>Kostenstrukturstatistik FS 4 4.3,</a:t>
            </a:r>
            <a:r>
              <a:rPr lang="de-DE" sz="1200" baseline="0" dirty="0" smtClean="0"/>
              <a:t> NACE 24.5</a:t>
            </a:r>
            <a:r>
              <a:rPr lang="de-DE" sz="1400" dirty="0" smtClean="0"/>
              <a:t/>
            </a:r>
            <a:br>
              <a:rPr lang="de-DE" sz="1400" dirty="0" smtClean="0"/>
            </a:br>
            <a:endParaRPr lang="de-DE" sz="1400" dirty="0" smtClean="0"/>
          </a:p>
        </p:txBody>
      </p:sp>
      <p:sp>
        <p:nvSpPr>
          <p:cNvPr id="4" name="Foliennummernplatzhalter 3"/>
          <p:cNvSpPr>
            <a:spLocks noGrp="1"/>
          </p:cNvSpPr>
          <p:nvPr>
            <p:ph type="sldNum" sz="quarter" idx="10"/>
          </p:nvPr>
        </p:nvSpPr>
        <p:spPr/>
        <p:txBody>
          <a:bodyPr/>
          <a:lstStyle/>
          <a:p>
            <a:fld id="{B5F12C96-FD67-4C44-ABD7-2F7D3C434DF7}" type="slidenum">
              <a:rPr lang="de-DE" smtClean="0"/>
              <a:pPr/>
              <a:t>6</a:t>
            </a:fld>
            <a:endParaRPr lang="de-DE"/>
          </a:p>
        </p:txBody>
      </p:sp>
    </p:spTree>
    <p:extLst>
      <p:ext uri="{BB962C8B-B14F-4D97-AF65-F5344CB8AC3E}">
        <p14:creationId xmlns="" xmlns:p14="http://schemas.microsoft.com/office/powerpoint/2010/main" val="9162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619B023-3290-4646-AF75-ED0C44ED21CB}" type="slidenum">
              <a:rPr lang="de-DE" smtClean="0"/>
              <a:pPr>
                <a:defRPr/>
              </a:pPr>
              <a:t>7</a:t>
            </a:fld>
            <a:endParaRPr lang="de-DE"/>
          </a:p>
        </p:txBody>
      </p:sp>
    </p:spTree>
    <p:extLst>
      <p:ext uri="{BB962C8B-B14F-4D97-AF65-F5344CB8AC3E}">
        <p14:creationId xmlns="" xmlns:p14="http://schemas.microsoft.com/office/powerpoint/2010/main" val="156400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619B023-3290-4646-AF75-ED0C44ED21CB}" type="slidenum">
              <a:rPr lang="de-DE" smtClean="0"/>
              <a:pPr>
                <a:defRPr/>
              </a:pPr>
              <a:t>8</a:t>
            </a:fld>
            <a:endParaRPr lang="de-DE"/>
          </a:p>
        </p:txBody>
      </p:sp>
    </p:spTree>
    <p:extLst>
      <p:ext uri="{BB962C8B-B14F-4D97-AF65-F5344CB8AC3E}">
        <p14:creationId xmlns="" xmlns:p14="http://schemas.microsoft.com/office/powerpoint/2010/main" val="104088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619B023-3290-4646-AF75-ED0C44ED21CB}" type="slidenum">
              <a:rPr lang="de-DE" smtClean="0"/>
              <a:pPr>
                <a:defRPr/>
              </a:pPr>
              <a:t>9</a:t>
            </a:fld>
            <a:endParaRPr lang="de-DE"/>
          </a:p>
        </p:txBody>
      </p:sp>
    </p:spTree>
    <p:extLst>
      <p:ext uri="{BB962C8B-B14F-4D97-AF65-F5344CB8AC3E}">
        <p14:creationId xmlns="" xmlns:p14="http://schemas.microsoft.com/office/powerpoint/2010/main" val="298512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 xmlns:p14="http://schemas.microsoft.com/office/powerpoint/2010/main" val="47886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72219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46113"/>
            <a:ext cx="1943100" cy="58308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46113"/>
            <a:ext cx="5676900" cy="58308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24560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46113"/>
            <a:ext cx="7772400" cy="838200"/>
          </a:xfrm>
        </p:spPr>
        <p:txBody>
          <a:bodyPr/>
          <a:lstStyle/>
          <a:p>
            <a:r>
              <a:rPr lang="de-DE" dirty="0" smtClean="0"/>
              <a:t>Titelmasterformat durch Klicken bearbeiten</a:t>
            </a:r>
            <a:endParaRPr lang="de-DE" dirty="0"/>
          </a:p>
        </p:txBody>
      </p:sp>
      <p:sp>
        <p:nvSpPr>
          <p:cNvPr id="3" name="Diagrammplatzhalter 2"/>
          <p:cNvSpPr>
            <a:spLocks noGrp="1"/>
          </p:cNvSpPr>
          <p:nvPr>
            <p:ph type="chart" idx="1"/>
          </p:nvPr>
        </p:nvSpPr>
        <p:spPr>
          <a:xfrm>
            <a:off x="685800" y="2209800"/>
            <a:ext cx="7772400" cy="4267200"/>
          </a:xfrm>
        </p:spPr>
        <p:txBody>
          <a:bodyPr/>
          <a:lstStyle/>
          <a:p>
            <a:pPr lvl="0"/>
            <a:endParaRPr lang="de-DE" noProof="0" smtClean="0">
              <a:sym typeface="Symbol" pitchFamily="18" charset="2"/>
            </a:endParaRPr>
          </a:p>
        </p:txBody>
      </p:sp>
    </p:spTree>
    <p:extLst>
      <p:ext uri="{BB962C8B-B14F-4D97-AF65-F5344CB8AC3E}">
        <p14:creationId xmlns="" xmlns:p14="http://schemas.microsoft.com/office/powerpoint/2010/main" val="330804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 xmlns:p14="http://schemas.microsoft.com/office/powerpoint/2010/main" val="3806254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386855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 xmlns:p14="http://schemas.microsoft.com/office/powerpoint/2010/main" val="2712073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2209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209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82069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76350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 xmlns:p14="http://schemas.microsoft.com/office/powerpoint/2010/main" val="109498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9974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3049716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120794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sym typeface="Symbol" pitchFamily="18" charset="2"/>
            </a:endParaRP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46695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526098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219200"/>
            <a:ext cx="1943100" cy="5257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219200"/>
            <a:ext cx="5676900" cy="52578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816465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1219200"/>
            <a:ext cx="7772400" cy="5257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353811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 xmlns:p14="http://schemas.microsoft.com/office/powerpoint/2010/main" val="2895705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3911926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 xmlns:p14="http://schemas.microsoft.com/office/powerpoint/2010/main" val="2851130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2209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209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707184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8962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 xmlns:p14="http://schemas.microsoft.com/office/powerpoint/2010/main" val="2087126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 xmlns:p14="http://schemas.microsoft.com/office/powerpoint/2010/main" val="1605387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13257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3115862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sym typeface="Symbol" pitchFamily="18" charset="2"/>
            </a:endParaRP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48946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075771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219200"/>
            <a:ext cx="1943100" cy="5257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219200"/>
            <a:ext cx="5676900" cy="52578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3703719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1219200"/>
            <a:ext cx="7772400" cy="5257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567749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 xmlns:p14="http://schemas.microsoft.com/office/powerpoint/2010/main" val="2833419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321104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 xmlns:p14="http://schemas.microsoft.com/office/powerpoint/2010/main" val="132281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2209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209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3636374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2209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209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700903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342346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 xmlns:p14="http://schemas.microsoft.com/office/powerpoint/2010/main" val="1396780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00488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3385043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sym typeface="Symbol" pitchFamily="18" charset="2"/>
            </a:endParaRP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1169494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836042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219200"/>
            <a:ext cx="1943100" cy="5257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219200"/>
            <a:ext cx="5676900" cy="52578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969354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1219200"/>
            <a:ext cx="7772400" cy="5257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38709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369253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Tree>
    <p:extLst>
      <p:ext uri="{BB962C8B-B14F-4D97-AF65-F5344CB8AC3E}">
        <p14:creationId xmlns="" xmlns:p14="http://schemas.microsoft.com/office/powerpoint/2010/main" val="314603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1687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141398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sym typeface="Symbol" pitchFamily="18" charset="2"/>
            </a:endParaRP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169494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7"/>
          <p:cNvSpPr>
            <a:spLocks noChangeArrowheads="1"/>
          </p:cNvSpPr>
          <p:nvPr/>
        </p:nvSpPr>
        <p:spPr bwMode="auto">
          <a:xfrm>
            <a:off x="3175" y="6530975"/>
            <a:ext cx="6765925" cy="179388"/>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r"/>
            <a:endParaRPr lang="de-DE">
              <a:solidFill>
                <a:srgbClr val="000000"/>
              </a:solidFill>
            </a:endParaRPr>
          </a:p>
        </p:txBody>
      </p:sp>
      <p:sp>
        <p:nvSpPr>
          <p:cNvPr id="1027" name="Rectangle 19"/>
          <p:cNvSpPr>
            <a:spLocks noGrp="1" noChangeArrowheads="1"/>
          </p:cNvSpPr>
          <p:nvPr>
            <p:ph type="body" idx="1"/>
          </p:nvPr>
        </p:nvSpPr>
        <p:spPr bwMode="auto">
          <a:xfrm>
            <a:off x="685800" y="2209800"/>
            <a:ext cx="7772400" cy="42672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sym typeface="Symbol" pitchFamily="18" charset="2"/>
              </a:rPr>
              <a:t>Mastertextformat bearbeiten</a:t>
            </a:r>
          </a:p>
          <a:p>
            <a:pPr lvl="1"/>
            <a:r>
              <a:rPr lang="de-DE" dirty="0" smtClean="0">
                <a:sym typeface="Symbol" pitchFamily="18" charset="2"/>
              </a:rPr>
              <a:t>Zweite Ebene</a:t>
            </a:r>
          </a:p>
          <a:p>
            <a:pPr lvl="2"/>
            <a:r>
              <a:rPr lang="de-DE" dirty="0" smtClean="0">
                <a:sym typeface="Symbol" pitchFamily="18" charset="2"/>
              </a:rPr>
              <a:t>Dritte Ebene</a:t>
            </a:r>
          </a:p>
          <a:p>
            <a:pPr lvl="3"/>
            <a:r>
              <a:rPr lang="de-DE" dirty="0" smtClean="0">
                <a:sym typeface="Symbol" pitchFamily="18" charset="2"/>
              </a:rPr>
              <a:t>Vierte Ebene</a:t>
            </a:r>
          </a:p>
          <a:p>
            <a:pPr lvl="4"/>
            <a:r>
              <a:rPr lang="de-DE" dirty="0" smtClean="0">
                <a:sym typeface="Symbol" pitchFamily="18" charset="2"/>
              </a:rPr>
              <a:t>Fünfte Ebene</a:t>
            </a:r>
          </a:p>
        </p:txBody>
      </p:sp>
      <p:sp>
        <p:nvSpPr>
          <p:cNvPr id="1028" name="Rectangle 88"/>
          <p:cNvSpPr>
            <a:spLocks noChangeArrowheads="1"/>
          </p:cNvSpPr>
          <p:nvPr/>
        </p:nvSpPr>
        <p:spPr bwMode="auto">
          <a:xfrm>
            <a:off x="6858000" y="6530975"/>
            <a:ext cx="619125" cy="179388"/>
          </a:xfrm>
          <a:prstGeom prst="rect">
            <a:avLst/>
          </a:prstGeom>
          <a:solidFill>
            <a:srgbClr val="FFCC03"/>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de-DE">
              <a:solidFill>
                <a:srgbClr val="000000"/>
              </a:solidFill>
            </a:endParaRPr>
          </a:p>
        </p:txBody>
      </p:sp>
      <p:sp>
        <p:nvSpPr>
          <p:cNvPr id="1029" name="Rectangle 25"/>
          <p:cNvSpPr>
            <a:spLocks noGrp="1" noChangeArrowheads="1"/>
          </p:cNvSpPr>
          <p:nvPr>
            <p:ph type="title"/>
          </p:nvPr>
        </p:nvSpPr>
        <p:spPr bwMode="auto">
          <a:xfrm>
            <a:off x="685800" y="646113"/>
            <a:ext cx="77724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30" name="Text Box 82"/>
          <p:cNvSpPr txBox="1">
            <a:spLocks noChangeArrowheads="1"/>
          </p:cNvSpPr>
          <p:nvPr/>
        </p:nvSpPr>
        <p:spPr bwMode="auto">
          <a:xfrm>
            <a:off x="6880225" y="6513513"/>
            <a:ext cx="5715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de-DE" sz="800" b="1">
                <a:solidFill>
                  <a:srgbClr val="000000"/>
                </a:solidFill>
                <a:latin typeface="Arial" pitchFamily="34" charset="0"/>
              </a:rPr>
              <a:t>- </a:t>
            </a:r>
            <a:fld id="{FB511DAF-085A-4DB6-AD08-144A72A4CAC7}" type="slidenum">
              <a:rPr lang="de-DE" sz="800" b="1">
                <a:solidFill>
                  <a:srgbClr val="000000"/>
                </a:solidFill>
                <a:latin typeface="Arial" pitchFamily="34" charset="0"/>
              </a:rPr>
              <a:pPr algn="ctr" eaLnBrk="1" hangingPunct="1">
                <a:spcBef>
                  <a:spcPct val="50000"/>
                </a:spcBef>
                <a:defRPr/>
              </a:pPr>
              <a:t>‹nº›</a:t>
            </a:fld>
            <a:r>
              <a:rPr lang="de-DE" sz="800" b="1">
                <a:solidFill>
                  <a:srgbClr val="000000"/>
                </a:solidFill>
                <a:latin typeface="Arial" pitchFamily="34" charset="0"/>
              </a:rPr>
              <a:t> -</a:t>
            </a:r>
          </a:p>
        </p:txBody>
      </p:sp>
      <p:sp>
        <p:nvSpPr>
          <p:cNvPr id="1031" name="Rectangle 80"/>
          <p:cNvSpPr>
            <a:spLocks noChangeArrowheads="1"/>
          </p:cNvSpPr>
          <p:nvPr/>
        </p:nvSpPr>
        <p:spPr bwMode="auto">
          <a:xfrm>
            <a:off x="0" y="179388"/>
            <a:ext cx="6765925" cy="430212"/>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r"/>
            <a:endParaRPr lang="de-DE">
              <a:solidFill>
                <a:srgbClr val="000000"/>
              </a:solidFill>
            </a:endParaRPr>
          </a:p>
        </p:txBody>
      </p:sp>
      <p:sp>
        <p:nvSpPr>
          <p:cNvPr id="1032" name="Rectangle 94"/>
          <p:cNvSpPr>
            <a:spLocks noChangeArrowheads="1"/>
          </p:cNvSpPr>
          <p:nvPr/>
        </p:nvSpPr>
        <p:spPr bwMode="auto">
          <a:xfrm>
            <a:off x="8534400" y="184150"/>
            <a:ext cx="609600" cy="431800"/>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de-DE">
              <a:solidFill>
                <a:srgbClr val="000000"/>
              </a:solidFill>
            </a:endParaRPr>
          </a:p>
        </p:txBody>
      </p:sp>
      <p:sp>
        <p:nvSpPr>
          <p:cNvPr id="1033" name="Rectangle 96"/>
          <p:cNvSpPr>
            <a:spLocks noChangeArrowheads="1"/>
          </p:cNvSpPr>
          <p:nvPr/>
        </p:nvSpPr>
        <p:spPr bwMode="auto">
          <a:xfrm>
            <a:off x="7564438" y="6530975"/>
            <a:ext cx="1579562" cy="179388"/>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r"/>
            <a:endParaRPr lang="de-DE">
              <a:solidFill>
                <a:srgbClr val="000000"/>
              </a:solidFill>
            </a:endParaRPr>
          </a:p>
        </p:txBody>
      </p:sp>
      <p:pic>
        <p:nvPicPr>
          <p:cNvPr id="1034" name="Picture 10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858000" y="180975"/>
            <a:ext cx="1557338"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36" name="Text Box 112"/>
          <p:cNvSpPr txBox="1">
            <a:spLocks noChangeArrowheads="1"/>
          </p:cNvSpPr>
          <p:nvPr/>
        </p:nvSpPr>
        <p:spPr bwMode="auto">
          <a:xfrm>
            <a:off x="7581900" y="6497638"/>
            <a:ext cx="12382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373438" algn="l">
              <a:defRPr sz="2400">
                <a:solidFill>
                  <a:schemeClr val="tx1"/>
                </a:solidFill>
                <a:latin typeface="Times New Roman" pitchFamily="18" charset="0"/>
              </a:defRPr>
            </a:lvl2pPr>
            <a:lvl3pPr marL="3563938" algn="l">
              <a:defRPr sz="2400">
                <a:solidFill>
                  <a:schemeClr val="tx1"/>
                </a:solidFill>
                <a:latin typeface="Times New Roman" pitchFamily="18" charset="0"/>
              </a:defRPr>
            </a:lvl3pPr>
            <a:lvl4pPr marL="3754438" algn="l">
              <a:defRPr sz="2400">
                <a:solidFill>
                  <a:schemeClr val="tx1"/>
                </a:solidFill>
                <a:latin typeface="Times New Roman" pitchFamily="18" charset="0"/>
              </a:defRPr>
            </a:lvl4pPr>
            <a:lvl5pPr marL="3944938" algn="l">
              <a:defRPr sz="2400">
                <a:solidFill>
                  <a:schemeClr val="tx1"/>
                </a:solidFill>
                <a:latin typeface="Times New Roman" pitchFamily="18" charset="0"/>
              </a:defRPr>
            </a:lvl5pPr>
            <a:lvl6pPr marL="4402138" fontAlgn="base">
              <a:spcBef>
                <a:spcPct val="0"/>
              </a:spcBef>
              <a:spcAft>
                <a:spcPct val="0"/>
              </a:spcAft>
              <a:defRPr sz="2400">
                <a:solidFill>
                  <a:schemeClr val="tx1"/>
                </a:solidFill>
                <a:latin typeface="Times New Roman" pitchFamily="18" charset="0"/>
              </a:defRPr>
            </a:lvl6pPr>
            <a:lvl7pPr marL="4859338" fontAlgn="base">
              <a:spcBef>
                <a:spcPct val="0"/>
              </a:spcBef>
              <a:spcAft>
                <a:spcPct val="0"/>
              </a:spcAft>
              <a:defRPr sz="2400">
                <a:solidFill>
                  <a:schemeClr val="tx1"/>
                </a:solidFill>
                <a:latin typeface="Times New Roman" pitchFamily="18" charset="0"/>
              </a:defRPr>
            </a:lvl7pPr>
            <a:lvl8pPr marL="5316538" fontAlgn="base">
              <a:spcBef>
                <a:spcPct val="0"/>
              </a:spcBef>
              <a:spcAft>
                <a:spcPct val="0"/>
              </a:spcAft>
              <a:defRPr sz="2400">
                <a:solidFill>
                  <a:schemeClr val="tx1"/>
                </a:solidFill>
                <a:latin typeface="Times New Roman" pitchFamily="18" charset="0"/>
              </a:defRPr>
            </a:lvl8pPr>
            <a:lvl9pPr marL="5773738" fontAlgn="base">
              <a:spcBef>
                <a:spcPct val="0"/>
              </a:spcBef>
              <a:spcAft>
                <a:spcPct val="0"/>
              </a:spcAft>
              <a:defRPr sz="2400">
                <a:solidFill>
                  <a:schemeClr val="tx1"/>
                </a:solidFill>
                <a:latin typeface="Times New Roman" pitchFamily="18" charset="0"/>
              </a:defRPr>
            </a:lvl9pPr>
          </a:lstStyle>
          <a:p>
            <a:pPr>
              <a:spcBef>
                <a:spcPct val="50000"/>
              </a:spcBef>
              <a:defRPr/>
            </a:pPr>
            <a:r>
              <a:rPr lang="de-DE" sz="1000" b="1" dirty="0" smtClean="0">
                <a:solidFill/>
                <a:latin typeface="Arial" charset="0"/>
              </a:rPr>
              <a:t>www.guss.de</a:t>
            </a:r>
          </a:p>
        </p:txBody>
      </p:sp>
      <p:sp>
        <p:nvSpPr>
          <p:cNvPr id="1036" name="Text Box 113"/>
          <p:cNvSpPr txBox="1">
            <a:spLocks noChangeArrowheads="1"/>
          </p:cNvSpPr>
          <p:nvPr/>
        </p:nvSpPr>
        <p:spPr bwMode="auto">
          <a:xfrm>
            <a:off x="592138" y="6329363"/>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endParaRPr lang="de-DE">
              <a:solidFill>
                <a:srgbClr val="000000"/>
              </a:solidFill>
            </a:endParaRPr>
          </a:p>
        </p:txBody>
      </p:sp>
      <p:sp>
        <p:nvSpPr>
          <p:cNvPr id="14" name="Text Box 15"/>
          <p:cNvSpPr txBox="1">
            <a:spLocks noChangeArrowheads="1"/>
          </p:cNvSpPr>
          <p:nvPr/>
        </p:nvSpPr>
        <p:spPr bwMode="auto">
          <a:xfrm>
            <a:off x="611188" y="260350"/>
            <a:ext cx="4968875" cy="236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baseline="-25000">
                <a:solidFill>
                  <a:schemeClr val="tx1"/>
                </a:solidFill>
                <a:latin typeface="Times New Roman" pitchFamily="18" charset="0"/>
              </a:defRPr>
            </a:lvl1pPr>
            <a:lvl2pPr marL="742950" indent="-285750" eaLnBrk="0" hangingPunct="0">
              <a:defRPr sz="3200" baseline="-25000">
                <a:solidFill>
                  <a:schemeClr val="tx1"/>
                </a:solidFill>
                <a:latin typeface="Times New Roman" pitchFamily="18" charset="0"/>
              </a:defRPr>
            </a:lvl2pPr>
            <a:lvl3pPr marL="1143000" indent="-228600" eaLnBrk="0" hangingPunct="0">
              <a:defRPr sz="3200" baseline="-25000">
                <a:solidFill>
                  <a:schemeClr val="tx1"/>
                </a:solidFill>
                <a:latin typeface="Times New Roman" pitchFamily="18" charset="0"/>
              </a:defRPr>
            </a:lvl3pPr>
            <a:lvl4pPr marL="1600200" indent="-228600" eaLnBrk="0" hangingPunct="0">
              <a:defRPr sz="3200" baseline="-25000">
                <a:solidFill>
                  <a:schemeClr val="tx1"/>
                </a:solidFill>
                <a:latin typeface="Times New Roman" pitchFamily="18" charset="0"/>
              </a:defRPr>
            </a:lvl4pPr>
            <a:lvl5pPr marL="2057400" indent="-228600" eaLnBrk="0" hangingPunct="0">
              <a:defRPr sz="3200" baseline="-25000">
                <a:solidFill>
                  <a:schemeClr val="tx1"/>
                </a:solidFill>
                <a:latin typeface="Times New Roman" pitchFamily="18" charset="0"/>
              </a:defRPr>
            </a:lvl5pPr>
            <a:lvl6pPr marL="2514600" indent="-228600" algn="ctr" eaLnBrk="0" fontAlgn="base" hangingPunct="0">
              <a:spcBef>
                <a:spcPct val="0"/>
              </a:spcBef>
              <a:spcAft>
                <a:spcPct val="0"/>
              </a:spcAft>
              <a:defRPr sz="3200" baseline="-25000">
                <a:solidFill>
                  <a:schemeClr val="tx1"/>
                </a:solidFill>
                <a:latin typeface="Times New Roman" pitchFamily="18" charset="0"/>
              </a:defRPr>
            </a:lvl6pPr>
            <a:lvl7pPr marL="2971800" indent="-228600" algn="ctr" eaLnBrk="0" fontAlgn="base" hangingPunct="0">
              <a:spcBef>
                <a:spcPct val="0"/>
              </a:spcBef>
              <a:spcAft>
                <a:spcPct val="0"/>
              </a:spcAft>
              <a:defRPr sz="3200" baseline="-25000">
                <a:solidFill>
                  <a:schemeClr val="tx1"/>
                </a:solidFill>
                <a:latin typeface="Times New Roman" pitchFamily="18" charset="0"/>
              </a:defRPr>
            </a:lvl7pPr>
            <a:lvl8pPr marL="3429000" indent="-228600" algn="ctr" eaLnBrk="0" fontAlgn="base" hangingPunct="0">
              <a:spcBef>
                <a:spcPct val="0"/>
              </a:spcBef>
              <a:spcAft>
                <a:spcPct val="0"/>
              </a:spcAft>
              <a:defRPr sz="3200" baseline="-25000">
                <a:solidFill>
                  <a:schemeClr val="tx1"/>
                </a:solidFill>
                <a:latin typeface="Times New Roman" pitchFamily="18" charset="0"/>
              </a:defRPr>
            </a:lvl8pPr>
            <a:lvl9pPr marL="3886200" indent="-228600" algn="ctr" eaLnBrk="0" fontAlgn="base" hangingPunct="0">
              <a:spcBef>
                <a:spcPct val="0"/>
              </a:spcBef>
              <a:spcAft>
                <a:spcPct val="0"/>
              </a:spcAft>
              <a:defRPr sz="3200" baseline="-25000">
                <a:solidFill>
                  <a:schemeClr val="tx1"/>
                </a:solidFill>
                <a:latin typeface="Times New Roman" pitchFamily="18" charset="0"/>
              </a:defRPr>
            </a:lvl9pPr>
          </a:lstStyle>
          <a:p>
            <a:pPr eaLnBrk="1" hangingPunct="1">
              <a:spcBef>
                <a:spcPct val="50000"/>
              </a:spcBef>
              <a:defRPr/>
            </a:pPr>
            <a:r>
              <a:rPr lang="de-DE" sz="1400" b="1" dirty="0" smtClean="0">
                <a:solidFill>
                  <a:srgbClr val="000000"/>
                </a:solidFill>
                <a:latin typeface="Arial" charset="0"/>
              </a:rPr>
              <a:t> </a:t>
            </a:r>
          </a:p>
        </p:txBody>
      </p:sp>
      <p:sp>
        <p:nvSpPr>
          <p:cNvPr id="1038" name="Textfeld 1"/>
          <p:cNvSpPr txBox="1">
            <a:spLocks noChangeArrowheads="1"/>
          </p:cNvSpPr>
          <p:nvPr/>
        </p:nvSpPr>
        <p:spPr bwMode="auto">
          <a:xfrm>
            <a:off x="684213" y="6481604"/>
            <a:ext cx="252065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de-DE" altLang="de-DE" sz="1000" dirty="0" smtClean="0">
                <a:solidFill>
                  <a:schemeClr val="tx1"/>
                </a:solidFill>
                <a:latin typeface="Arial" panose="020B0604020202020204" pitchFamily="34" charset="0"/>
                <a:cs typeface="Arial" panose="020B0604020202020204" pitchFamily="34" charset="0"/>
              </a:rPr>
              <a:t>São</a:t>
            </a:r>
            <a:r>
              <a:rPr lang="de-DE" altLang="de-DE" sz="1000" baseline="0" dirty="0" smtClean="0">
                <a:solidFill>
                  <a:schemeClr val="tx1"/>
                </a:solidFill>
                <a:latin typeface="Arial" panose="020B0604020202020204" pitchFamily="34" charset="0"/>
                <a:cs typeface="Arial" panose="020B0604020202020204" pitchFamily="34" charset="0"/>
              </a:rPr>
              <a:t> Paulo</a:t>
            </a:r>
            <a:r>
              <a:rPr lang="de-DE" altLang="de-DE" sz="1000" dirty="0" smtClean="0">
                <a:solidFill>
                  <a:schemeClr val="tx1"/>
                </a:solidFill>
                <a:latin typeface="Arial" panose="020B0604020202020204" pitchFamily="34" charset="0"/>
                <a:cs typeface="Arial" panose="020B0604020202020204" pitchFamily="34" charset="0"/>
              </a:rPr>
              <a:t>, </a:t>
            </a:r>
            <a:r>
              <a:rPr lang="de-DE" altLang="de-DE" sz="1000" b="0" dirty="0" smtClean="0">
                <a:solidFill>
                  <a:schemeClr val="tx1"/>
                </a:solidFill>
                <a:effectLst/>
                <a:latin typeface="+mn-lt"/>
                <a:cs typeface="Arial" pitchFamily="34" charset="0"/>
              </a:rPr>
              <a:t>Setembro</a:t>
            </a:r>
            <a:r>
              <a:rPr lang="de-DE" altLang="de-DE" sz="1000" b="0" baseline="0" dirty="0" smtClean="0">
                <a:solidFill>
                  <a:schemeClr val="tx1"/>
                </a:solidFill>
                <a:effectLst/>
                <a:latin typeface="+mn-lt"/>
                <a:cs typeface="Arial" pitchFamily="34" charset="0"/>
              </a:rPr>
              <a:t> </a:t>
            </a:r>
            <a:r>
              <a:rPr lang="de-DE" altLang="de-DE" sz="1000" b="0" dirty="0" smtClean="0">
                <a:solidFill>
                  <a:schemeClr val="tx1"/>
                </a:solidFill>
                <a:effectLst/>
                <a:latin typeface="+mn-lt"/>
                <a:cs typeface="Arial" pitchFamily="34" charset="0"/>
              </a:rPr>
              <a:t>2015 </a:t>
            </a:r>
            <a:endParaRPr lang="de-DE" sz="1000" dirty="0" smtClean="0">
              <a:solidFill>
                <a:schemeClr val="tx1"/>
              </a:solidFill>
              <a:latin typeface="Arial" pitchFamily="34" charset="0"/>
              <a:cs typeface="Arial" panose="020B0604020202020204" pitchFamily="34" charset="0"/>
            </a:endParaRPr>
          </a:p>
        </p:txBody>
      </p:sp>
      <p:sp>
        <p:nvSpPr>
          <p:cNvPr id="15" name="Textfeld 1"/>
          <p:cNvSpPr txBox="1">
            <a:spLocks noChangeArrowheads="1"/>
          </p:cNvSpPr>
          <p:nvPr userDrawn="1"/>
        </p:nvSpPr>
        <p:spPr bwMode="auto">
          <a:xfrm>
            <a:off x="611560" y="260648"/>
            <a:ext cx="410445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de-DE" sz="1000" dirty="0" smtClean="0">
                <a:solidFill>
                  <a:schemeClr val="tx1"/>
                </a:solidFill>
                <a:latin typeface="Arial" panose="020B0604020202020204" pitchFamily="34" charset="0"/>
                <a:cs typeface="Arial" panose="020B0604020202020204" pitchFamily="34" charset="0"/>
              </a:rPr>
              <a:t>Status e</a:t>
            </a:r>
            <a:r>
              <a:rPr lang="en-US" altLang="de-DE" sz="1000" baseline="0" dirty="0" smtClean="0">
                <a:solidFill>
                  <a:schemeClr val="tx1"/>
                </a:solidFill>
                <a:latin typeface="Arial" panose="020B0604020202020204" pitchFamily="34" charset="0"/>
                <a:cs typeface="Arial" panose="020B0604020202020204" pitchFamily="34" charset="0"/>
              </a:rPr>
              <a:t> </a:t>
            </a:r>
            <a:r>
              <a:rPr lang="en-US" altLang="de-DE" sz="1000" baseline="0" dirty="0" err="1" smtClean="0">
                <a:solidFill>
                  <a:schemeClr val="tx1"/>
                </a:solidFill>
                <a:latin typeface="Arial" panose="020B0604020202020204" pitchFamily="34" charset="0"/>
                <a:cs typeface="Arial" panose="020B0604020202020204" pitchFamily="34" charset="0"/>
              </a:rPr>
              <a:t>Desafios</a:t>
            </a:r>
            <a:r>
              <a:rPr lang="en-US" altLang="de-DE" sz="1000" dirty="0" smtClean="0">
                <a:solidFill>
                  <a:schemeClr val="tx1"/>
                </a:solidFill>
                <a:latin typeface="Arial" panose="020B0604020202020204" pitchFamily="34" charset="0"/>
                <a:cs typeface="Arial" panose="020B0604020202020204" pitchFamily="34" charset="0"/>
              </a:rPr>
              <a:t> da Fundição (</a:t>
            </a:r>
            <a:r>
              <a:rPr lang="en-US" altLang="de-DE" sz="1000" dirty="0" err="1" smtClean="0">
                <a:solidFill>
                  <a:schemeClr val="tx1"/>
                </a:solidFill>
                <a:latin typeface="Arial" panose="020B0604020202020204" pitchFamily="34" charset="0"/>
                <a:cs typeface="Arial" panose="020B0604020202020204" pitchFamily="34" charset="0"/>
              </a:rPr>
              <a:t>Alemã</a:t>
            </a:r>
            <a:r>
              <a:rPr lang="en-US" altLang="de-DE" sz="1000" dirty="0" smtClean="0">
                <a:solidFill>
                  <a:schemeClr val="tx1"/>
                </a:solidFill>
                <a:latin typeface="Arial" panose="020B0604020202020204" pitchFamily="34" charset="0"/>
                <a:cs typeface="Arial" panose="020B0604020202020204" pitchFamily="34" charset="0"/>
              </a:rPr>
              <a:t> e </a:t>
            </a:r>
            <a:r>
              <a:rPr lang="en-US" altLang="de-DE" sz="1000" dirty="0" err="1" smtClean="0">
                <a:solidFill>
                  <a:schemeClr val="tx1"/>
                </a:solidFill>
                <a:latin typeface="Arial" panose="020B0604020202020204" pitchFamily="34" charset="0"/>
                <a:cs typeface="Arial" panose="020B0604020202020204" pitchFamily="34" charset="0"/>
              </a:rPr>
              <a:t>Européia</a:t>
            </a:r>
            <a:r>
              <a:rPr lang="en-US" altLang="de-DE" sz="1000" dirty="0" smtClean="0">
                <a:solidFill>
                  <a:schemeClr val="tx1"/>
                </a:solidFill>
                <a:latin typeface="Arial" panose="020B0604020202020204" pitchFamily="34" charset="0"/>
                <a:cs typeface="Arial" panose="020B0604020202020204" pitchFamily="34" charset="0"/>
              </a:rPr>
              <a:t>)</a:t>
            </a:r>
            <a:endParaRPr lang="de-DE" altLang="de-DE" sz="1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538612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sym typeface="Symbol" pitchFamily="18" charset="2"/>
        </a:defRPr>
      </a:lvl1pPr>
      <a:lvl2pPr marL="742950" indent="-285750" algn="l" rtl="0" eaLnBrk="0" fontAlgn="base" hangingPunct="0">
        <a:lnSpc>
          <a:spcPct val="140000"/>
        </a:lnSpc>
        <a:spcBef>
          <a:spcPct val="20000"/>
        </a:spcBef>
        <a:spcAft>
          <a:spcPct val="0"/>
        </a:spcAft>
        <a:defRPr sz="1400">
          <a:solidFill>
            <a:schemeClr val="tx1"/>
          </a:solidFill>
          <a:latin typeface="+mn-lt"/>
          <a:sym typeface="Symbol" pitchFamily="18" charset="2"/>
        </a:defRPr>
      </a:lvl2pPr>
      <a:lvl3pPr marL="1143000" indent="-228600" algn="l" rtl="0" eaLnBrk="0" fontAlgn="base" hangingPunct="0">
        <a:lnSpc>
          <a:spcPct val="120000"/>
        </a:lnSpc>
        <a:spcBef>
          <a:spcPct val="20000"/>
        </a:spcBef>
        <a:spcAft>
          <a:spcPct val="0"/>
        </a:spcAft>
        <a:defRPr sz="1400">
          <a:solidFill>
            <a:schemeClr val="tx1"/>
          </a:solidFill>
          <a:latin typeface="+mn-lt"/>
          <a:sym typeface="Symbol" pitchFamily="18" charset="2"/>
        </a:defRPr>
      </a:lvl3pPr>
      <a:lvl4pPr marL="1600200" indent="-228600" algn="l" rtl="0" eaLnBrk="0" fontAlgn="base" hangingPunct="0">
        <a:lnSpc>
          <a:spcPct val="130000"/>
        </a:lnSpc>
        <a:spcBef>
          <a:spcPct val="20000"/>
        </a:spcBef>
        <a:spcAft>
          <a:spcPct val="0"/>
        </a:spcAft>
        <a:defRPr sz="1400">
          <a:solidFill>
            <a:schemeClr val="tx1"/>
          </a:solidFill>
          <a:latin typeface="+mn-lt"/>
          <a:sym typeface="Symbol" pitchFamily="18" charset="2"/>
        </a:defRPr>
      </a:lvl4pPr>
      <a:lvl5pPr marL="2057400" indent="-228600" algn="l" rtl="0" eaLnBrk="0" fontAlgn="base" hangingPunct="0">
        <a:lnSpc>
          <a:spcPct val="120000"/>
        </a:lnSpc>
        <a:spcBef>
          <a:spcPct val="20000"/>
        </a:spcBef>
        <a:spcAft>
          <a:spcPct val="0"/>
        </a:spcAft>
        <a:defRPr sz="1400">
          <a:solidFill>
            <a:schemeClr val="tx1"/>
          </a:solidFill>
          <a:latin typeface="+mn-lt"/>
          <a:sym typeface="Symbol" pitchFamily="18" charset="2"/>
        </a:defRPr>
      </a:lvl5pPr>
      <a:lvl6pPr marL="2514600" indent="-228600" algn="l" rtl="0" fontAlgn="base">
        <a:lnSpc>
          <a:spcPct val="120000"/>
        </a:lnSpc>
        <a:spcBef>
          <a:spcPct val="20000"/>
        </a:spcBef>
        <a:spcAft>
          <a:spcPct val="0"/>
        </a:spcAft>
        <a:defRPr sz="1400">
          <a:solidFill>
            <a:schemeClr val="tx1"/>
          </a:solidFill>
          <a:latin typeface="+mn-lt"/>
          <a:sym typeface="Symbol" pitchFamily="18" charset="2"/>
        </a:defRPr>
      </a:lvl6pPr>
      <a:lvl7pPr marL="2971800" indent="-228600" algn="l" rtl="0" fontAlgn="base">
        <a:lnSpc>
          <a:spcPct val="120000"/>
        </a:lnSpc>
        <a:spcBef>
          <a:spcPct val="20000"/>
        </a:spcBef>
        <a:spcAft>
          <a:spcPct val="0"/>
        </a:spcAft>
        <a:defRPr sz="1400">
          <a:solidFill>
            <a:schemeClr val="tx1"/>
          </a:solidFill>
          <a:latin typeface="+mn-lt"/>
          <a:sym typeface="Symbol" pitchFamily="18" charset="2"/>
        </a:defRPr>
      </a:lvl7pPr>
      <a:lvl8pPr marL="3429000" indent="-228600" algn="l" rtl="0" fontAlgn="base">
        <a:lnSpc>
          <a:spcPct val="120000"/>
        </a:lnSpc>
        <a:spcBef>
          <a:spcPct val="20000"/>
        </a:spcBef>
        <a:spcAft>
          <a:spcPct val="0"/>
        </a:spcAft>
        <a:defRPr sz="1400">
          <a:solidFill>
            <a:schemeClr val="tx1"/>
          </a:solidFill>
          <a:latin typeface="+mn-lt"/>
          <a:sym typeface="Symbol" pitchFamily="18" charset="2"/>
        </a:defRPr>
      </a:lvl8pPr>
      <a:lvl9pPr marL="3886200" indent="-228600" algn="l" rtl="0" fontAlgn="base">
        <a:lnSpc>
          <a:spcPct val="120000"/>
        </a:lnSpc>
        <a:spcBef>
          <a:spcPct val="20000"/>
        </a:spcBef>
        <a:spcAft>
          <a:spcPct val="0"/>
        </a:spcAft>
        <a:defRPr sz="1400">
          <a:solidFill>
            <a:schemeClr val="tx1"/>
          </a:solidFill>
          <a:latin typeface="+mn-lt"/>
          <a:sym typeface="Symbol" pitchFamily="18" charset="2"/>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175" y="6530975"/>
            <a:ext cx="6765925" cy="179388"/>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r>
              <a:rPr lang="de-DE" sz="1000" b="0" baseline="0" dirty="0" smtClean="0">
                <a:effectLst/>
              </a:rPr>
              <a:t>                 </a:t>
            </a:r>
            <a:r>
              <a:rPr lang="de-DE" sz="1000" b="0" dirty="0" smtClean="0">
                <a:effectLst/>
              </a:rPr>
              <a:t>São Paulo, Setembro</a:t>
            </a:r>
            <a:r>
              <a:rPr lang="de-DE" sz="1000" b="0" baseline="0" dirty="0" smtClean="0">
                <a:effectLst/>
              </a:rPr>
              <a:t> </a:t>
            </a:r>
            <a:r>
              <a:rPr lang="de-DE" sz="1000" b="0" dirty="0" smtClean="0">
                <a:effectLst/>
              </a:rPr>
              <a:t>2015</a:t>
            </a:r>
            <a:endParaRPr lang="de-DE" altLang="de-DE" sz="1000" b="0" dirty="0" smtClean="0">
              <a:solidFill>
                <a:srgbClr val="000000"/>
              </a:solidFill>
            </a:endParaRPr>
          </a:p>
        </p:txBody>
      </p:sp>
      <p:sp>
        <p:nvSpPr>
          <p:cNvPr id="1027" name="Rectangle 3"/>
          <p:cNvSpPr>
            <a:spLocks noGrp="1" noChangeArrowheads="1"/>
          </p:cNvSpPr>
          <p:nvPr>
            <p:ph type="body" idx="1"/>
          </p:nvPr>
        </p:nvSpPr>
        <p:spPr bwMode="auto">
          <a:xfrm>
            <a:off x="685800" y="2209800"/>
            <a:ext cx="7772400" cy="42672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smtClean="0">
                <a:sym typeface="Symbol" pitchFamily="18" charset="2"/>
              </a:rPr>
              <a:t>Mastertextformat bearbeiten</a:t>
            </a:r>
          </a:p>
          <a:p>
            <a:pPr lvl="1"/>
            <a:r>
              <a:rPr lang="de-DE" altLang="de-DE" dirty="0" smtClean="0">
                <a:sym typeface="Symbol" pitchFamily="18" charset="2"/>
              </a:rPr>
              <a:t>Zweite Ebene</a:t>
            </a:r>
          </a:p>
          <a:p>
            <a:pPr lvl="2"/>
            <a:r>
              <a:rPr lang="de-DE" altLang="de-DE" dirty="0" smtClean="0">
                <a:sym typeface="Symbol" pitchFamily="18" charset="2"/>
              </a:rPr>
              <a:t>Dritte Ebene</a:t>
            </a:r>
          </a:p>
          <a:p>
            <a:pPr lvl="3"/>
            <a:r>
              <a:rPr lang="de-DE" altLang="de-DE" dirty="0" smtClean="0">
                <a:sym typeface="Symbol" pitchFamily="18" charset="2"/>
              </a:rPr>
              <a:t>Vierte Ebene</a:t>
            </a:r>
          </a:p>
          <a:p>
            <a:pPr lvl="4"/>
            <a:r>
              <a:rPr lang="de-DE" altLang="de-DE" dirty="0" smtClean="0">
                <a:sym typeface="Symbol" pitchFamily="18" charset="2"/>
              </a:rPr>
              <a:t>Fünfte Ebene</a:t>
            </a:r>
          </a:p>
        </p:txBody>
      </p:sp>
      <p:sp>
        <p:nvSpPr>
          <p:cNvPr id="1028" name="Rectangle 4"/>
          <p:cNvSpPr>
            <a:spLocks noChangeArrowheads="1"/>
          </p:cNvSpPr>
          <p:nvPr/>
        </p:nvSpPr>
        <p:spPr bwMode="auto">
          <a:xfrm>
            <a:off x="6858000" y="6530975"/>
            <a:ext cx="619125" cy="179388"/>
          </a:xfrm>
          <a:prstGeom prst="rect">
            <a:avLst/>
          </a:prstGeom>
          <a:solidFill>
            <a:srgbClr val="FFCC03"/>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sp>
        <p:nvSpPr>
          <p:cNvPr id="1029" name="Rectangle 5"/>
          <p:cNvSpPr>
            <a:spLocks noGrp="1" noChangeArrowheads="1"/>
          </p:cNvSpPr>
          <p:nvPr>
            <p:ph type="title"/>
          </p:nvPr>
        </p:nvSpPr>
        <p:spPr bwMode="auto">
          <a:xfrm>
            <a:off x="685800" y="1219200"/>
            <a:ext cx="77724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sp>
        <p:nvSpPr>
          <p:cNvPr id="1030" name="Text Box 6"/>
          <p:cNvSpPr txBox="1">
            <a:spLocks noChangeArrowheads="1"/>
          </p:cNvSpPr>
          <p:nvPr/>
        </p:nvSpPr>
        <p:spPr bwMode="auto">
          <a:xfrm>
            <a:off x="6880225" y="6513513"/>
            <a:ext cx="5715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sz="800" b="1" dirty="0" smtClean="0">
                <a:solidFill>
                  <a:srgbClr val="000000"/>
                </a:solidFill>
              </a:rPr>
              <a:t>- </a:t>
            </a:r>
            <a:fld id="{AB860711-E681-4868-B95A-75A4EFA1A49B}" type="slidenum">
              <a:rPr lang="de-DE" sz="800" b="1" smtClean="0">
                <a:solidFill>
                  <a:srgbClr val="000000"/>
                </a:solidFill>
              </a:rPr>
              <a:pPr algn="ctr">
                <a:spcBef>
                  <a:spcPct val="50000"/>
                </a:spcBef>
                <a:defRPr/>
              </a:pPr>
              <a:t>‹nº›</a:t>
            </a:fld>
            <a:r>
              <a:rPr lang="de-DE" sz="800" b="1" dirty="0" smtClean="0">
                <a:solidFill>
                  <a:srgbClr val="000000"/>
                </a:solidFill>
              </a:rPr>
              <a:t> -</a:t>
            </a:r>
          </a:p>
        </p:txBody>
      </p:sp>
      <p:grpSp>
        <p:nvGrpSpPr>
          <p:cNvPr id="1031" name="Group 7"/>
          <p:cNvGrpSpPr>
            <a:grpSpLocks/>
          </p:cNvGrpSpPr>
          <p:nvPr/>
        </p:nvGrpSpPr>
        <p:grpSpPr bwMode="auto">
          <a:xfrm>
            <a:off x="0" y="179388"/>
            <a:ext cx="6765925" cy="430212"/>
            <a:chOff x="0" y="113"/>
            <a:chExt cx="4262" cy="271"/>
          </a:xfrm>
        </p:grpSpPr>
        <p:sp>
          <p:nvSpPr>
            <p:cNvPr id="1035" name="Rectangle 8"/>
            <p:cNvSpPr>
              <a:spLocks noChangeArrowheads="1"/>
            </p:cNvSpPr>
            <p:nvPr userDrawn="1"/>
          </p:nvSpPr>
          <p:spPr bwMode="auto">
            <a:xfrm>
              <a:off x="0" y="113"/>
              <a:ext cx="4262" cy="271"/>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sp>
          <p:nvSpPr>
            <p:cNvPr id="215049" name="Text Box 9"/>
            <p:cNvSpPr txBox="1">
              <a:spLocks noChangeArrowheads="1"/>
            </p:cNvSpPr>
            <p:nvPr userDrawn="1"/>
          </p:nvSpPr>
          <p:spPr bwMode="auto">
            <a:xfrm>
              <a:off x="426" y="176"/>
              <a:ext cx="2318"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3373438">
                <a:defRPr sz="2400">
                  <a:solidFill>
                    <a:schemeClr val="tx1"/>
                  </a:solidFill>
                  <a:latin typeface="Times New Roman" pitchFamily="18" charset="0"/>
                </a:defRPr>
              </a:lvl2pPr>
              <a:lvl3pPr marL="3563938">
                <a:defRPr sz="2400">
                  <a:solidFill>
                    <a:schemeClr val="tx1"/>
                  </a:solidFill>
                  <a:latin typeface="Times New Roman" pitchFamily="18" charset="0"/>
                </a:defRPr>
              </a:lvl3pPr>
              <a:lvl4pPr marL="3754438">
                <a:defRPr sz="2400">
                  <a:solidFill>
                    <a:schemeClr val="tx1"/>
                  </a:solidFill>
                  <a:latin typeface="Times New Roman" pitchFamily="18" charset="0"/>
                </a:defRPr>
              </a:lvl4pPr>
              <a:lvl5pPr marL="3944938">
                <a:defRPr sz="2400">
                  <a:solidFill>
                    <a:schemeClr val="tx1"/>
                  </a:solidFill>
                  <a:latin typeface="Times New Roman" pitchFamily="18" charset="0"/>
                </a:defRPr>
              </a:lvl5pPr>
              <a:lvl6pPr marL="4402138" fontAlgn="base">
                <a:spcBef>
                  <a:spcPct val="0"/>
                </a:spcBef>
                <a:spcAft>
                  <a:spcPct val="0"/>
                </a:spcAft>
                <a:defRPr sz="2400">
                  <a:solidFill>
                    <a:schemeClr val="tx1"/>
                  </a:solidFill>
                  <a:latin typeface="Times New Roman" pitchFamily="18" charset="0"/>
                </a:defRPr>
              </a:lvl6pPr>
              <a:lvl7pPr marL="4859338" fontAlgn="base">
                <a:spcBef>
                  <a:spcPct val="0"/>
                </a:spcBef>
                <a:spcAft>
                  <a:spcPct val="0"/>
                </a:spcAft>
                <a:defRPr sz="2400">
                  <a:solidFill>
                    <a:schemeClr val="tx1"/>
                  </a:solidFill>
                  <a:latin typeface="Times New Roman" pitchFamily="18" charset="0"/>
                </a:defRPr>
              </a:lvl7pPr>
              <a:lvl8pPr marL="5316538" fontAlgn="base">
                <a:spcBef>
                  <a:spcPct val="0"/>
                </a:spcBef>
                <a:spcAft>
                  <a:spcPct val="0"/>
                </a:spcAft>
                <a:defRPr sz="2400">
                  <a:solidFill>
                    <a:schemeClr val="tx1"/>
                  </a:solidFill>
                  <a:latin typeface="Times New Roman" pitchFamily="18" charset="0"/>
                </a:defRPr>
              </a:lvl8pPr>
              <a:lvl9pPr marL="5773738" fontAlgn="base">
                <a:spcBef>
                  <a:spcPct val="0"/>
                </a:spcBef>
                <a:spcAft>
                  <a:spcPct val="0"/>
                </a:spcAft>
                <a:defRPr sz="2400">
                  <a:solidFill>
                    <a:schemeClr val="tx1"/>
                  </a:solidFill>
                  <a:latin typeface="Times New Roman" pitchFamily="18" charset="0"/>
                </a:defRPr>
              </a:lvl9pPr>
            </a:lstStyle>
            <a:p>
              <a:pPr eaLnBrk="1" hangingPunct="1">
                <a:spcBef>
                  <a:spcPct val="0"/>
                </a:spcBef>
              </a:pPr>
              <a:r>
                <a:rPr lang="en-US" altLang="de-DE" sz="1000" dirty="0" smtClean="0">
                  <a:solidFill>
                    <a:schemeClr val="tx1"/>
                  </a:solidFill>
                  <a:latin typeface="Arial" panose="020B0604020202020204" pitchFamily="34" charset="0"/>
                  <a:cs typeface="Arial" panose="020B0604020202020204" pitchFamily="34" charset="0"/>
                </a:rPr>
                <a:t>Status e </a:t>
              </a:r>
              <a:r>
                <a:rPr lang="en-US" altLang="de-DE" sz="1000" dirty="0" err="1" smtClean="0">
                  <a:solidFill>
                    <a:schemeClr val="tx1"/>
                  </a:solidFill>
                  <a:latin typeface="Arial" panose="020B0604020202020204" pitchFamily="34" charset="0"/>
                  <a:cs typeface="Arial" panose="020B0604020202020204" pitchFamily="34" charset="0"/>
                </a:rPr>
                <a:t>Desafios</a:t>
              </a:r>
              <a:r>
                <a:rPr lang="en-US" altLang="de-DE" sz="1000" dirty="0" smtClean="0">
                  <a:solidFill>
                    <a:schemeClr val="tx1"/>
                  </a:solidFill>
                  <a:latin typeface="Arial" panose="020B0604020202020204" pitchFamily="34" charset="0"/>
                  <a:cs typeface="Arial" panose="020B0604020202020204" pitchFamily="34" charset="0"/>
                </a:rPr>
                <a:t> da Fundição</a:t>
              </a:r>
              <a:r>
                <a:rPr lang="en-US" altLang="de-DE" sz="1000" baseline="0" dirty="0" smtClean="0">
                  <a:solidFill>
                    <a:schemeClr val="tx1"/>
                  </a:solidFill>
                  <a:latin typeface="Arial" panose="020B0604020202020204" pitchFamily="34" charset="0"/>
                  <a:cs typeface="Arial" panose="020B0604020202020204" pitchFamily="34" charset="0"/>
                </a:rPr>
                <a:t> </a:t>
              </a:r>
              <a:r>
                <a:rPr lang="en-US" altLang="de-DE" sz="1000" dirty="0" smtClean="0">
                  <a:solidFill>
                    <a:schemeClr val="tx1"/>
                  </a:solidFill>
                  <a:latin typeface="Arial" panose="020B0604020202020204" pitchFamily="34" charset="0"/>
                  <a:cs typeface="Arial" panose="020B0604020202020204" pitchFamily="34" charset="0"/>
                </a:rPr>
                <a:t>(</a:t>
              </a:r>
              <a:r>
                <a:rPr lang="en-US" altLang="de-DE" sz="1000" dirty="0" err="1" smtClean="0">
                  <a:solidFill>
                    <a:schemeClr val="tx1"/>
                  </a:solidFill>
                  <a:latin typeface="Arial" panose="020B0604020202020204" pitchFamily="34" charset="0"/>
                  <a:cs typeface="Arial" panose="020B0604020202020204" pitchFamily="34" charset="0"/>
                </a:rPr>
                <a:t>Alemã</a:t>
              </a:r>
              <a:r>
                <a:rPr lang="en-US" altLang="de-DE" sz="1000" dirty="0" smtClean="0">
                  <a:solidFill>
                    <a:schemeClr val="tx1"/>
                  </a:solidFill>
                  <a:latin typeface="Arial" panose="020B0604020202020204" pitchFamily="34" charset="0"/>
                  <a:cs typeface="Arial" panose="020B0604020202020204" pitchFamily="34" charset="0"/>
                </a:rPr>
                <a:t> e </a:t>
              </a:r>
              <a:r>
                <a:rPr lang="en-US" altLang="de-DE" sz="1000" dirty="0" err="1" smtClean="0">
                  <a:solidFill>
                    <a:schemeClr val="tx1"/>
                  </a:solidFill>
                  <a:latin typeface="Arial" panose="020B0604020202020204" pitchFamily="34" charset="0"/>
                  <a:cs typeface="Arial" panose="020B0604020202020204" pitchFamily="34" charset="0"/>
                </a:rPr>
                <a:t>Européia</a:t>
              </a:r>
              <a:r>
                <a:rPr lang="en-US" altLang="de-DE" sz="1000" dirty="0" smtClean="0">
                  <a:solidFill>
                    <a:schemeClr val="tx1"/>
                  </a:solidFill>
                  <a:latin typeface="Arial" panose="020B0604020202020204" pitchFamily="34" charset="0"/>
                  <a:cs typeface="Arial" panose="020B0604020202020204" pitchFamily="34" charset="0"/>
                </a:rPr>
                <a:t>)</a:t>
              </a:r>
              <a:endParaRPr lang="de-DE" altLang="de-DE" sz="1000" dirty="0">
                <a:solidFill>
                  <a:schemeClr val="tx1"/>
                </a:solidFill>
                <a:latin typeface="Arial" panose="020B0604020202020204" pitchFamily="34" charset="0"/>
                <a:cs typeface="Arial" panose="020B0604020202020204" pitchFamily="34" charset="0"/>
              </a:endParaRPr>
            </a:p>
          </p:txBody>
        </p:sp>
      </p:grpSp>
      <p:sp>
        <p:nvSpPr>
          <p:cNvPr id="1032" name="Rectangle 10"/>
          <p:cNvSpPr>
            <a:spLocks noChangeArrowheads="1"/>
          </p:cNvSpPr>
          <p:nvPr/>
        </p:nvSpPr>
        <p:spPr bwMode="auto">
          <a:xfrm>
            <a:off x="8534400" y="184150"/>
            <a:ext cx="609600" cy="431800"/>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de-DE" altLang="de-DE" smtClean="0">
              <a:solidFill>
                <a:srgbClr val="000000"/>
              </a:solidFill>
              <a:latin typeface="Times New Roman" pitchFamily="18" charset="0"/>
            </a:endParaRPr>
          </a:p>
        </p:txBody>
      </p:sp>
      <p:sp>
        <p:nvSpPr>
          <p:cNvPr id="1033" name="Rectangle 11"/>
          <p:cNvSpPr>
            <a:spLocks noChangeArrowheads="1"/>
          </p:cNvSpPr>
          <p:nvPr/>
        </p:nvSpPr>
        <p:spPr bwMode="auto">
          <a:xfrm>
            <a:off x="7564438" y="6530975"/>
            <a:ext cx="1579562" cy="179388"/>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pic>
        <p:nvPicPr>
          <p:cNvPr id="1034" name="Picture 12"/>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858000" y="180975"/>
            <a:ext cx="1557338"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67866241"/>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sym typeface="Symbol" pitchFamily="18" charset="2"/>
        </a:defRPr>
      </a:lvl1pPr>
      <a:lvl2pPr marL="742950" indent="-285750" algn="l" rtl="0" eaLnBrk="0" fontAlgn="base" hangingPunct="0">
        <a:lnSpc>
          <a:spcPct val="140000"/>
        </a:lnSpc>
        <a:spcBef>
          <a:spcPct val="20000"/>
        </a:spcBef>
        <a:spcAft>
          <a:spcPct val="0"/>
        </a:spcAft>
        <a:defRPr sz="1400">
          <a:solidFill>
            <a:schemeClr val="tx1"/>
          </a:solidFill>
          <a:latin typeface="+mn-lt"/>
          <a:sym typeface="Symbol" pitchFamily="18" charset="2"/>
        </a:defRPr>
      </a:lvl2pPr>
      <a:lvl3pPr marL="1143000" indent="-228600" algn="l" rtl="0" eaLnBrk="0" fontAlgn="base" hangingPunct="0">
        <a:lnSpc>
          <a:spcPct val="120000"/>
        </a:lnSpc>
        <a:spcBef>
          <a:spcPct val="20000"/>
        </a:spcBef>
        <a:spcAft>
          <a:spcPct val="0"/>
        </a:spcAft>
        <a:defRPr sz="1400">
          <a:solidFill>
            <a:schemeClr val="tx1"/>
          </a:solidFill>
          <a:latin typeface="+mn-lt"/>
          <a:sym typeface="Symbol" pitchFamily="18" charset="2"/>
        </a:defRPr>
      </a:lvl3pPr>
      <a:lvl4pPr marL="1600200" indent="-228600" algn="l" rtl="0" eaLnBrk="0" fontAlgn="base" hangingPunct="0">
        <a:lnSpc>
          <a:spcPct val="130000"/>
        </a:lnSpc>
        <a:spcBef>
          <a:spcPct val="20000"/>
        </a:spcBef>
        <a:spcAft>
          <a:spcPct val="0"/>
        </a:spcAft>
        <a:defRPr sz="1400">
          <a:solidFill>
            <a:schemeClr val="tx1"/>
          </a:solidFill>
          <a:latin typeface="+mn-lt"/>
          <a:sym typeface="Symbol" pitchFamily="18" charset="2"/>
        </a:defRPr>
      </a:lvl4pPr>
      <a:lvl5pPr marL="2057400" indent="-228600" algn="l" rtl="0" eaLnBrk="0" fontAlgn="base" hangingPunct="0">
        <a:lnSpc>
          <a:spcPct val="120000"/>
        </a:lnSpc>
        <a:spcBef>
          <a:spcPct val="20000"/>
        </a:spcBef>
        <a:spcAft>
          <a:spcPct val="0"/>
        </a:spcAft>
        <a:defRPr sz="1400">
          <a:solidFill>
            <a:schemeClr val="tx1"/>
          </a:solidFill>
          <a:latin typeface="+mn-lt"/>
          <a:sym typeface="Symbol" pitchFamily="18" charset="2"/>
        </a:defRPr>
      </a:lvl5pPr>
      <a:lvl6pPr marL="2514600" indent="-228600" algn="l" rtl="0" fontAlgn="base">
        <a:lnSpc>
          <a:spcPct val="120000"/>
        </a:lnSpc>
        <a:spcBef>
          <a:spcPct val="20000"/>
        </a:spcBef>
        <a:spcAft>
          <a:spcPct val="0"/>
        </a:spcAft>
        <a:defRPr sz="1400">
          <a:solidFill>
            <a:schemeClr val="tx1"/>
          </a:solidFill>
          <a:latin typeface="+mn-lt"/>
          <a:sym typeface="Symbol" pitchFamily="18" charset="2"/>
        </a:defRPr>
      </a:lvl6pPr>
      <a:lvl7pPr marL="2971800" indent="-228600" algn="l" rtl="0" fontAlgn="base">
        <a:lnSpc>
          <a:spcPct val="120000"/>
        </a:lnSpc>
        <a:spcBef>
          <a:spcPct val="20000"/>
        </a:spcBef>
        <a:spcAft>
          <a:spcPct val="0"/>
        </a:spcAft>
        <a:defRPr sz="1400">
          <a:solidFill>
            <a:schemeClr val="tx1"/>
          </a:solidFill>
          <a:latin typeface="+mn-lt"/>
          <a:sym typeface="Symbol" pitchFamily="18" charset="2"/>
        </a:defRPr>
      </a:lvl7pPr>
      <a:lvl8pPr marL="3429000" indent="-228600" algn="l" rtl="0" fontAlgn="base">
        <a:lnSpc>
          <a:spcPct val="120000"/>
        </a:lnSpc>
        <a:spcBef>
          <a:spcPct val="20000"/>
        </a:spcBef>
        <a:spcAft>
          <a:spcPct val="0"/>
        </a:spcAft>
        <a:defRPr sz="1400">
          <a:solidFill>
            <a:schemeClr val="tx1"/>
          </a:solidFill>
          <a:latin typeface="+mn-lt"/>
          <a:sym typeface="Symbol" pitchFamily="18" charset="2"/>
        </a:defRPr>
      </a:lvl8pPr>
      <a:lvl9pPr marL="3886200" indent="-228600" algn="l" rtl="0" fontAlgn="base">
        <a:lnSpc>
          <a:spcPct val="120000"/>
        </a:lnSpc>
        <a:spcBef>
          <a:spcPct val="20000"/>
        </a:spcBef>
        <a:spcAft>
          <a:spcPct val="0"/>
        </a:spcAft>
        <a:defRPr sz="1400">
          <a:solidFill>
            <a:schemeClr val="tx1"/>
          </a:solidFill>
          <a:latin typeface="+mn-lt"/>
          <a:sym typeface="Symbol" pitchFamily="18" charset="2"/>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175" y="6530975"/>
            <a:ext cx="6765925" cy="179388"/>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sp>
        <p:nvSpPr>
          <p:cNvPr id="1027" name="Rectangle 3"/>
          <p:cNvSpPr>
            <a:spLocks noGrp="1" noChangeArrowheads="1"/>
          </p:cNvSpPr>
          <p:nvPr>
            <p:ph type="body" idx="1"/>
          </p:nvPr>
        </p:nvSpPr>
        <p:spPr bwMode="auto">
          <a:xfrm>
            <a:off x="685800" y="2209800"/>
            <a:ext cx="7772400" cy="42672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sym typeface="Symbol" pitchFamily="18" charset="2"/>
              </a:rPr>
              <a:t>Mastertextformat bearbeiten</a:t>
            </a:r>
          </a:p>
          <a:p>
            <a:pPr lvl="1"/>
            <a:r>
              <a:rPr lang="de-DE" altLang="de-DE" smtClean="0">
                <a:sym typeface="Symbol" pitchFamily="18" charset="2"/>
              </a:rPr>
              <a:t>Zweite Ebene</a:t>
            </a:r>
          </a:p>
          <a:p>
            <a:pPr lvl="2"/>
            <a:r>
              <a:rPr lang="de-DE" altLang="de-DE" smtClean="0">
                <a:sym typeface="Symbol" pitchFamily="18" charset="2"/>
              </a:rPr>
              <a:t>Dritte Ebene</a:t>
            </a:r>
          </a:p>
          <a:p>
            <a:pPr lvl="3"/>
            <a:r>
              <a:rPr lang="de-DE" altLang="de-DE" smtClean="0">
                <a:sym typeface="Symbol" pitchFamily="18" charset="2"/>
              </a:rPr>
              <a:t>Vierte Ebene</a:t>
            </a:r>
          </a:p>
          <a:p>
            <a:pPr lvl="4"/>
            <a:r>
              <a:rPr lang="de-DE" altLang="de-DE" smtClean="0">
                <a:sym typeface="Symbol" pitchFamily="18" charset="2"/>
              </a:rPr>
              <a:t>Fünfte Ebene</a:t>
            </a:r>
          </a:p>
        </p:txBody>
      </p:sp>
      <p:sp>
        <p:nvSpPr>
          <p:cNvPr id="1028" name="Rectangle 4"/>
          <p:cNvSpPr>
            <a:spLocks noChangeArrowheads="1"/>
          </p:cNvSpPr>
          <p:nvPr/>
        </p:nvSpPr>
        <p:spPr bwMode="auto">
          <a:xfrm>
            <a:off x="6858000" y="6530975"/>
            <a:ext cx="619125" cy="179388"/>
          </a:xfrm>
          <a:prstGeom prst="rect">
            <a:avLst/>
          </a:prstGeom>
          <a:solidFill>
            <a:srgbClr val="FFCC03"/>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sp>
        <p:nvSpPr>
          <p:cNvPr id="1029" name="Rectangle 5"/>
          <p:cNvSpPr>
            <a:spLocks noGrp="1" noChangeArrowheads="1"/>
          </p:cNvSpPr>
          <p:nvPr>
            <p:ph type="title"/>
          </p:nvPr>
        </p:nvSpPr>
        <p:spPr bwMode="auto">
          <a:xfrm>
            <a:off x="685800" y="1219200"/>
            <a:ext cx="77724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sp>
        <p:nvSpPr>
          <p:cNvPr id="1030" name="Text Box 6"/>
          <p:cNvSpPr txBox="1">
            <a:spLocks noChangeArrowheads="1"/>
          </p:cNvSpPr>
          <p:nvPr/>
        </p:nvSpPr>
        <p:spPr bwMode="auto">
          <a:xfrm>
            <a:off x="6880225" y="6513513"/>
            <a:ext cx="5715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sz="800" b="1" dirty="0" smtClean="0">
                <a:solidFill>
                  <a:srgbClr val="000000"/>
                </a:solidFill>
              </a:rPr>
              <a:t>- </a:t>
            </a:r>
            <a:fld id="{97B186A1-0C5E-420F-ACBA-551F0E9DA90B}" type="slidenum">
              <a:rPr lang="de-DE" sz="800" b="1" smtClean="0">
                <a:solidFill>
                  <a:srgbClr val="000000"/>
                </a:solidFill>
              </a:rPr>
              <a:pPr algn="ctr">
                <a:spcBef>
                  <a:spcPct val="50000"/>
                </a:spcBef>
                <a:defRPr/>
              </a:pPr>
              <a:t>‹nº›</a:t>
            </a:fld>
            <a:r>
              <a:rPr lang="de-DE" sz="800" b="1" dirty="0" smtClean="0">
                <a:solidFill>
                  <a:srgbClr val="000000"/>
                </a:solidFill>
              </a:rPr>
              <a:t> -</a:t>
            </a:r>
          </a:p>
        </p:txBody>
      </p:sp>
      <p:grpSp>
        <p:nvGrpSpPr>
          <p:cNvPr id="1031" name="Group 7"/>
          <p:cNvGrpSpPr>
            <a:grpSpLocks/>
          </p:cNvGrpSpPr>
          <p:nvPr/>
        </p:nvGrpSpPr>
        <p:grpSpPr bwMode="auto">
          <a:xfrm>
            <a:off x="0" y="179388"/>
            <a:ext cx="6765925" cy="430212"/>
            <a:chOff x="0" y="113"/>
            <a:chExt cx="4262" cy="271"/>
          </a:xfrm>
        </p:grpSpPr>
        <p:sp>
          <p:nvSpPr>
            <p:cNvPr id="1035" name="Rectangle 8"/>
            <p:cNvSpPr>
              <a:spLocks noChangeArrowheads="1"/>
            </p:cNvSpPr>
            <p:nvPr userDrawn="1"/>
          </p:nvSpPr>
          <p:spPr bwMode="auto">
            <a:xfrm>
              <a:off x="0" y="113"/>
              <a:ext cx="4262" cy="271"/>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sp>
          <p:nvSpPr>
            <p:cNvPr id="215049" name="Text Box 9"/>
            <p:cNvSpPr txBox="1">
              <a:spLocks noChangeArrowheads="1"/>
            </p:cNvSpPr>
            <p:nvPr userDrawn="1"/>
          </p:nvSpPr>
          <p:spPr bwMode="auto">
            <a:xfrm>
              <a:off x="426" y="176"/>
              <a:ext cx="2141"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3373438">
                <a:defRPr sz="2400">
                  <a:solidFill>
                    <a:schemeClr val="tx1"/>
                  </a:solidFill>
                  <a:latin typeface="Times New Roman" pitchFamily="18" charset="0"/>
                </a:defRPr>
              </a:lvl2pPr>
              <a:lvl3pPr marL="3563938">
                <a:defRPr sz="2400">
                  <a:solidFill>
                    <a:schemeClr val="tx1"/>
                  </a:solidFill>
                  <a:latin typeface="Times New Roman" pitchFamily="18" charset="0"/>
                </a:defRPr>
              </a:lvl3pPr>
              <a:lvl4pPr marL="3754438">
                <a:defRPr sz="2400">
                  <a:solidFill>
                    <a:schemeClr val="tx1"/>
                  </a:solidFill>
                  <a:latin typeface="Times New Roman" pitchFamily="18" charset="0"/>
                </a:defRPr>
              </a:lvl4pPr>
              <a:lvl5pPr marL="3944938">
                <a:defRPr sz="2400">
                  <a:solidFill>
                    <a:schemeClr val="tx1"/>
                  </a:solidFill>
                  <a:latin typeface="Times New Roman" pitchFamily="18" charset="0"/>
                </a:defRPr>
              </a:lvl5pPr>
              <a:lvl6pPr marL="4402138" fontAlgn="base">
                <a:spcBef>
                  <a:spcPct val="0"/>
                </a:spcBef>
                <a:spcAft>
                  <a:spcPct val="0"/>
                </a:spcAft>
                <a:defRPr sz="2400">
                  <a:solidFill>
                    <a:schemeClr val="tx1"/>
                  </a:solidFill>
                  <a:latin typeface="Times New Roman" pitchFamily="18" charset="0"/>
                </a:defRPr>
              </a:lvl6pPr>
              <a:lvl7pPr marL="4859338" fontAlgn="base">
                <a:spcBef>
                  <a:spcPct val="0"/>
                </a:spcBef>
                <a:spcAft>
                  <a:spcPct val="0"/>
                </a:spcAft>
                <a:defRPr sz="2400">
                  <a:solidFill>
                    <a:schemeClr val="tx1"/>
                  </a:solidFill>
                  <a:latin typeface="Times New Roman" pitchFamily="18" charset="0"/>
                </a:defRPr>
              </a:lvl7pPr>
              <a:lvl8pPr marL="5316538" fontAlgn="base">
                <a:spcBef>
                  <a:spcPct val="0"/>
                </a:spcBef>
                <a:spcAft>
                  <a:spcPct val="0"/>
                </a:spcAft>
                <a:defRPr sz="2400">
                  <a:solidFill>
                    <a:schemeClr val="tx1"/>
                  </a:solidFill>
                  <a:latin typeface="Times New Roman" pitchFamily="18" charset="0"/>
                </a:defRPr>
              </a:lvl8pPr>
              <a:lvl9pPr marL="5773738" fontAlgn="base">
                <a:spcBef>
                  <a:spcPct val="0"/>
                </a:spcBef>
                <a:spcAft>
                  <a:spcPct val="0"/>
                </a:spcAft>
                <a:defRPr sz="2400">
                  <a:solidFill>
                    <a:schemeClr val="tx1"/>
                  </a:solidFill>
                  <a:latin typeface="Times New Roman" pitchFamily="18" charset="0"/>
                </a:defRPr>
              </a:lvl9pPr>
            </a:lstStyle>
            <a:p>
              <a:pPr>
                <a:spcBef>
                  <a:spcPct val="50000"/>
                </a:spcBef>
                <a:defRPr/>
              </a:pPr>
              <a:r>
                <a:rPr lang="de-DE" sz="1000" b="1" dirty="0" smtClean="0">
                  <a:solidFill>
                    <a:srgbClr val="000000"/>
                  </a:solidFill>
                  <a:latin typeface="Arial" charset="0"/>
                </a:rPr>
                <a:t>Kostentreffen 2014</a:t>
              </a:r>
            </a:p>
          </p:txBody>
        </p:sp>
      </p:grpSp>
      <p:sp>
        <p:nvSpPr>
          <p:cNvPr id="1032" name="Rectangle 10"/>
          <p:cNvSpPr>
            <a:spLocks noChangeArrowheads="1"/>
          </p:cNvSpPr>
          <p:nvPr/>
        </p:nvSpPr>
        <p:spPr bwMode="auto">
          <a:xfrm>
            <a:off x="8534400" y="184150"/>
            <a:ext cx="609600" cy="431800"/>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de-DE" altLang="de-DE" smtClean="0">
              <a:solidFill>
                <a:srgbClr val="000000"/>
              </a:solidFill>
              <a:latin typeface="Times New Roman" pitchFamily="18" charset="0"/>
            </a:endParaRPr>
          </a:p>
        </p:txBody>
      </p:sp>
      <p:sp>
        <p:nvSpPr>
          <p:cNvPr id="1033" name="Rectangle 11"/>
          <p:cNvSpPr>
            <a:spLocks noChangeArrowheads="1"/>
          </p:cNvSpPr>
          <p:nvPr/>
        </p:nvSpPr>
        <p:spPr bwMode="auto">
          <a:xfrm>
            <a:off x="7564438" y="6530975"/>
            <a:ext cx="1579562" cy="179388"/>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pic>
        <p:nvPicPr>
          <p:cNvPr id="1034" name="Picture 12"/>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858000" y="180975"/>
            <a:ext cx="1557338"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21973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sym typeface="Symbol" pitchFamily="18" charset="2"/>
        </a:defRPr>
      </a:lvl1pPr>
      <a:lvl2pPr marL="742950" indent="-285750" algn="l" rtl="0" eaLnBrk="0" fontAlgn="base" hangingPunct="0">
        <a:lnSpc>
          <a:spcPct val="140000"/>
        </a:lnSpc>
        <a:spcBef>
          <a:spcPct val="20000"/>
        </a:spcBef>
        <a:spcAft>
          <a:spcPct val="0"/>
        </a:spcAft>
        <a:defRPr sz="1400">
          <a:solidFill>
            <a:schemeClr val="tx1"/>
          </a:solidFill>
          <a:latin typeface="+mn-lt"/>
          <a:sym typeface="Symbol" pitchFamily="18" charset="2"/>
        </a:defRPr>
      </a:lvl2pPr>
      <a:lvl3pPr marL="1143000" indent="-228600" algn="l" rtl="0" eaLnBrk="0" fontAlgn="base" hangingPunct="0">
        <a:lnSpc>
          <a:spcPct val="120000"/>
        </a:lnSpc>
        <a:spcBef>
          <a:spcPct val="20000"/>
        </a:spcBef>
        <a:spcAft>
          <a:spcPct val="0"/>
        </a:spcAft>
        <a:defRPr sz="1400">
          <a:solidFill>
            <a:schemeClr val="tx1"/>
          </a:solidFill>
          <a:latin typeface="+mn-lt"/>
          <a:sym typeface="Symbol" pitchFamily="18" charset="2"/>
        </a:defRPr>
      </a:lvl3pPr>
      <a:lvl4pPr marL="1600200" indent="-228600" algn="l" rtl="0" eaLnBrk="0" fontAlgn="base" hangingPunct="0">
        <a:lnSpc>
          <a:spcPct val="130000"/>
        </a:lnSpc>
        <a:spcBef>
          <a:spcPct val="20000"/>
        </a:spcBef>
        <a:spcAft>
          <a:spcPct val="0"/>
        </a:spcAft>
        <a:defRPr sz="1400">
          <a:solidFill>
            <a:schemeClr val="tx1"/>
          </a:solidFill>
          <a:latin typeface="+mn-lt"/>
          <a:sym typeface="Symbol" pitchFamily="18" charset="2"/>
        </a:defRPr>
      </a:lvl4pPr>
      <a:lvl5pPr marL="2057400" indent="-228600" algn="l" rtl="0" eaLnBrk="0" fontAlgn="base" hangingPunct="0">
        <a:lnSpc>
          <a:spcPct val="120000"/>
        </a:lnSpc>
        <a:spcBef>
          <a:spcPct val="20000"/>
        </a:spcBef>
        <a:spcAft>
          <a:spcPct val="0"/>
        </a:spcAft>
        <a:defRPr sz="1400">
          <a:solidFill>
            <a:schemeClr val="tx1"/>
          </a:solidFill>
          <a:latin typeface="+mn-lt"/>
          <a:sym typeface="Symbol" pitchFamily="18" charset="2"/>
        </a:defRPr>
      </a:lvl5pPr>
      <a:lvl6pPr marL="2514600" indent="-228600" algn="l" rtl="0" fontAlgn="base">
        <a:lnSpc>
          <a:spcPct val="120000"/>
        </a:lnSpc>
        <a:spcBef>
          <a:spcPct val="20000"/>
        </a:spcBef>
        <a:spcAft>
          <a:spcPct val="0"/>
        </a:spcAft>
        <a:defRPr sz="1400">
          <a:solidFill>
            <a:schemeClr val="tx1"/>
          </a:solidFill>
          <a:latin typeface="+mn-lt"/>
          <a:sym typeface="Symbol" pitchFamily="18" charset="2"/>
        </a:defRPr>
      </a:lvl6pPr>
      <a:lvl7pPr marL="2971800" indent="-228600" algn="l" rtl="0" fontAlgn="base">
        <a:lnSpc>
          <a:spcPct val="120000"/>
        </a:lnSpc>
        <a:spcBef>
          <a:spcPct val="20000"/>
        </a:spcBef>
        <a:spcAft>
          <a:spcPct val="0"/>
        </a:spcAft>
        <a:defRPr sz="1400">
          <a:solidFill>
            <a:schemeClr val="tx1"/>
          </a:solidFill>
          <a:latin typeface="+mn-lt"/>
          <a:sym typeface="Symbol" pitchFamily="18" charset="2"/>
        </a:defRPr>
      </a:lvl7pPr>
      <a:lvl8pPr marL="3429000" indent="-228600" algn="l" rtl="0" fontAlgn="base">
        <a:lnSpc>
          <a:spcPct val="120000"/>
        </a:lnSpc>
        <a:spcBef>
          <a:spcPct val="20000"/>
        </a:spcBef>
        <a:spcAft>
          <a:spcPct val="0"/>
        </a:spcAft>
        <a:defRPr sz="1400">
          <a:solidFill>
            <a:schemeClr val="tx1"/>
          </a:solidFill>
          <a:latin typeface="+mn-lt"/>
          <a:sym typeface="Symbol" pitchFamily="18" charset="2"/>
        </a:defRPr>
      </a:lvl8pPr>
      <a:lvl9pPr marL="3886200" indent="-228600" algn="l" rtl="0" fontAlgn="base">
        <a:lnSpc>
          <a:spcPct val="120000"/>
        </a:lnSpc>
        <a:spcBef>
          <a:spcPct val="20000"/>
        </a:spcBef>
        <a:spcAft>
          <a:spcPct val="0"/>
        </a:spcAft>
        <a:defRPr sz="1400">
          <a:solidFill>
            <a:schemeClr val="tx1"/>
          </a:solidFill>
          <a:latin typeface="+mn-lt"/>
          <a:sym typeface="Symbol" pitchFamily="18" charset="2"/>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175" y="6530975"/>
            <a:ext cx="6765925" cy="179388"/>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sp>
        <p:nvSpPr>
          <p:cNvPr id="1027" name="Rectangle 3"/>
          <p:cNvSpPr>
            <a:spLocks noGrp="1" noChangeArrowheads="1"/>
          </p:cNvSpPr>
          <p:nvPr>
            <p:ph type="body" idx="1"/>
          </p:nvPr>
        </p:nvSpPr>
        <p:spPr bwMode="auto">
          <a:xfrm>
            <a:off x="685800" y="2209800"/>
            <a:ext cx="7772400" cy="42672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sym typeface="Symbol" pitchFamily="18" charset="2"/>
              </a:rPr>
              <a:t>Mastertextformat bearbeiten</a:t>
            </a:r>
          </a:p>
          <a:p>
            <a:pPr lvl="1"/>
            <a:r>
              <a:rPr lang="de-DE" altLang="de-DE" smtClean="0">
                <a:sym typeface="Symbol" pitchFamily="18" charset="2"/>
              </a:rPr>
              <a:t>Zweite Ebene</a:t>
            </a:r>
          </a:p>
          <a:p>
            <a:pPr lvl="2"/>
            <a:r>
              <a:rPr lang="de-DE" altLang="de-DE" smtClean="0">
                <a:sym typeface="Symbol" pitchFamily="18" charset="2"/>
              </a:rPr>
              <a:t>Dritte Ebene</a:t>
            </a:r>
          </a:p>
          <a:p>
            <a:pPr lvl="3"/>
            <a:r>
              <a:rPr lang="de-DE" altLang="de-DE" smtClean="0">
                <a:sym typeface="Symbol" pitchFamily="18" charset="2"/>
              </a:rPr>
              <a:t>Vierte Ebene</a:t>
            </a:r>
          </a:p>
          <a:p>
            <a:pPr lvl="4"/>
            <a:r>
              <a:rPr lang="de-DE" altLang="de-DE" smtClean="0">
                <a:sym typeface="Symbol" pitchFamily="18" charset="2"/>
              </a:rPr>
              <a:t>Fünfte Ebene</a:t>
            </a:r>
          </a:p>
        </p:txBody>
      </p:sp>
      <p:sp>
        <p:nvSpPr>
          <p:cNvPr id="1028" name="Rectangle 4"/>
          <p:cNvSpPr>
            <a:spLocks noChangeArrowheads="1"/>
          </p:cNvSpPr>
          <p:nvPr/>
        </p:nvSpPr>
        <p:spPr bwMode="auto">
          <a:xfrm>
            <a:off x="6858000" y="6530975"/>
            <a:ext cx="619125" cy="179388"/>
          </a:xfrm>
          <a:prstGeom prst="rect">
            <a:avLst/>
          </a:prstGeom>
          <a:solidFill>
            <a:srgbClr val="FFCC03"/>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sp>
        <p:nvSpPr>
          <p:cNvPr id="1029" name="Rectangle 5"/>
          <p:cNvSpPr>
            <a:spLocks noGrp="1" noChangeArrowheads="1"/>
          </p:cNvSpPr>
          <p:nvPr>
            <p:ph type="title"/>
          </p:nvPr>
        </p:nvSpPr>
        <p:spPr bwMode="auto">
          <a:xfrm>
            <a:off x="685800" y="1219200"/>
            <a:ext cx="77724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sp>
        <p:nvSpPr>
          <p:cNvPr id="1030" name="Text Box 6"/>
          <p:cNvSpPr txBox="1">
            <a:spLocks noChangeArrowheads="1"/>
          </p:cNvSpPr>
          <p:nvPr/>
        </p:nvSpPr>
        <p:spPr bwMode="auto">
          <a:xfrm>
            <a:off x="6880225" y="6513513"/>
            <a:ext cx="5715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sz="800" b="1" dirty="0" smtClean="0">
                <a:solidFill>
                  <a:srgbClr val="000000"/>
                </a:solidFill>
              </a:rPr>
              <a:t>- </a:t>
            </a:r>
            <a:fld id="{43BC487D-96FE-4A78-B623-D07A1FDE5ED6}" type="slidenum">
              <a:rPr lang="de-DE" sz="800" b="1" smtClean="0">
                <a:solidFill>
                  <a:srgbClr val="000000"/>
                </a:solidFill>
              </a:rPr>
              <a:pPr algn="ctr">
                <a:spcBef>
                  <a:spcPct val="50000"/>
                </a:spcBef>
                <a:defRPr/>
              </a:pPr>
              <a:t>‹nº›</a:t>
            </a:fld>
            <a:r>
              <a:rPr lang="de-DE" sz="800" b="1" dirty="0" smtClean="0">
                <a:solidFill>
                  <a:srgbClr val="000000"/>
                </a:solidFill>
              </a:rPr>
              <a:t> -</a:t>
            </a:r>
          </a:p>
        </p:txBody>
      </p:sp>
      <p:grpSp>
        <p:nvGrpSpPr>
          <p:cNvPr id="1031" name="Group 7"/>
          <p:cNvGrpSpPr>
            <a:grpSpLocks/>
          </p:cNvGrpSpPr>
          <p:nvPr/>
        </p:nvGrpSpPr>
        <p:grpSpPr bwMode="auto">
          <a:xfrm>
            <a:off x="0" y="179388"/>
            <a:ext cx="6765925" cy="430212"/>
            <a:chOff x="0" y="113"/>
            <a:chExt cx="4262" cy="271"/>
          </a:xfrm>
        </p:grpSpPr>
        <p:sp>
          <p:nvSpPr>
            <p:cNvPr id="1035" name="Rectangle 8"/>
            <p:cNvSpPr>
              <a:spLocks noChangeArrowheads="1"/>
            </p:cNvSpPr>
            <p:nvPr userDrawn="1"/>
          </p:nvSpPr>
          <p:spPr bwMode="auto">
            <a:xfrm>
              <a:off x="0" y="113"/>
              <a:ext cx="4262" cy="271"/>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sp>
          <p:nvSpPr>
            <p:cNvPr id="215049" name="Text Box 9"/>
            <p:cNvSpPr txBox="1">
              <a:spLocks noChangeArrowheads="1"/>
            </p:cNvSpPr>
            <p:nvPr userDrawn="1"/>
          </p:nvSpPr>
          <p:spPr bwMode="auto">
            <a:xfrm>
              <a:off x="426" y="176"/>
              <a:ext cx="2141" cy="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3373438">
                <a:defRPr sz="2400">
                  <a:solidFill>
                    <a:schemeClr val="tx1"/>
                  </a:solidFill>
                  <a:latin typeface="Times New Roman" pitchFamily="18" charset="0"/>
                </a:defRPr>
              </a:lvl2pPr>
              <a:lvl3pPr marL="3563938">
                <a:defRPr sz="2400">
                  <a:solidFill>
                    <a:schemeClr val="tx1"/>
                  </a:solidFill>
                  <a:latin typeface="Times New Roman" pitchFamily="18" charset="0"/>
                </a:defRPr>
              </a:lvl3pPr>
              <a:lvl4pPr marL="3754438">
                <a:defRPr sz="2400">
                  <a:solidFill>
                    <a:schemeClr val="tx1"/>
                  </a:solidFill>
                  <a:latin typeface="Times New Roman" pitchFamily="18" charset="0"/>
                </a:defRPr>
              </a:lvl4pPr>
              <a:lvl5pPr marL="3944938">
                <a:defRPr sz="2400">
                  <a:solidFill>
                    <a:schemeClr val="tx1"/>
                  </a:solidFill>
                  <a:latin typeface="Times New Roman" pitchFamily="18" charset="0"/>
                </a:defRPr>
              </a:lvl5pPr>
              <a:lvl6pPr marL="4402138" fontAlgn="base">
                <a:spcBef>
                  <a:spcPct val="0"/>
                </a:spcBef>
                <a:spcAft>
                  <a:spcPct val="0"/>
                </a:spcAft>
                <a:defRPr sz="2400">
                  <a:solidFill>
                    <a:schemeClr val="tx1"/>
                  </a:solidFill>
                  <a:latin typeface="Times New Roman" pitchFamily="18" charset="0"/>
                </a:defRPr>
              </a:lvl6pPr>
              <a:lvl7pPr marL="4859338" fontAlgn="base">
                <a:spcBef>
                  <a:spcPct val="0"/>
                </a:spcBef>
                <a:spcAft>
                  <a:spcPct val="0"/>
                </a:spcAft>
                <a:defRPr sz="2400">
                  <a:solidFill>
                    <a:schemeClr val="tx1"/>
                  </a:solidFill>
                  <a:latin typeface="Times New Roman" pitchFamily="18" charset="0"/>
                </a:defRPr>
              </a:lvl7pPr>
              <a:lvl8pPr marL="5316538" fontAlgn="base">
                <a:spcBef>
                  <a:spcPct val="0"/>
                </a:spcBef>
                <a:spcAft>
                  <a:spcPct val="0"/>
                </a:spcAft>
                <a:defRPr sz="2400">
                  <a:solidFill>
                    <a:schemeClr val="tx1"/>
                  </a:solidFill>
                  <a:latin typeface="Times New Roman" pitchFamily="18" charset="0"/>
                </a:defRPr>
              </a:lvl8pPr>
              <a:lvl9pPr marL="5773738" fontAlgn="base">
                <a:spcBef>
                  <a:spcPct val="0"/>
                </a:spcBef>
                <a:spcAft>
                  <a:spcPct val="0"/>
                </a:spcAft>
                <a:defRPr sz="2400">
                  <a:solidFill>
                    <a:schemeClr val="tx1"/>
                  </a:solidFill>
                  <a:latin typeface="Times New Roman" pitchFamily="18" charset="0"/>
                </a:defRPr>
              </a:lvl9pPr>
            </a:lstStyle>
            <a:p>
              <a:pPr>
                <a:spcBef>
                  <a:spcPct val="50000"/>
                </a:spcBef>
                <a:defRPr/>
              </a:pPr>
              <a:r>
                <a:rPr lang="de-DE" sz="1000" b="1" dirty="0" smtClean="0">
                  <a:solidFill>
                    <a:srgbClr val="000000"/>
                  </a:solidFill>
                  <a:latin typeface="Arial" charset="0"/>
                </a:rPr>
                <a:t>Kostentreffen 2014</a:t>
              </a:r>
            </a:p>
          </p:txBody>
        </p:sp>
      </p:grpSp>
      <p:sp>
        <p:nvSpPr>
          <p:cNvPr id="1032" name="Rectangle 10"/>
          <p:cNvSpPr>
            <a:spLocks noChangeArrowheads="1"/>
          </p:cNvSpPr>
          <p:nvPr/>
        </p:nvSpPr>
        <p:spPr bwMode="auto">
          <a:xfrm>
            <a:off x="8534400" y="184150"/>
            <a:ext cx="609600" cy="431800"/>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de-DE" altLang="de-DE" smtClean="0">
              <a:solidFill>
                <a:srgbClr val="000000"/>
              </a:solidFill>
              <a:latin typeface="Times New Roman" pitchFamily="18" charset="0"/>
            </a:endParaRPr>
          </a:p>
        </p:txBody>
      </p:sp>
      <p:sp>
        <p:nvSpPr>
          <p:cNvPr id="1033" name="Rectangle 11"/>
          <p:cNvSpPr>
            <a:spLocks noChangeArrowheads="1"/>
          </p:cNvSpPr>
          <p:nvPr/>
        </p:nvSpPr>
        <p:spPr bwMode="auto">
          <a:xfrm>
            <a:off x="7564438" y="6530975"/>
            <a:ext cx="1579562" cy="179388"/>
          </a:xfrm>
          <a:prstGeom prst="rect">
            <a:avLst/>
          </a:prstGeom>
          <a:solidFill>
            <a:srgbClr val="D0D0D0"/>
          </a:solidFill>
          <a:ln>
            <a:noFill/>
          </a:ln>
          <a:effectLst/>
          <a:extLst>
            <a:ext uri="{91240B29-F687-4F45-9708-019B960494DF}">
              <a14:hiddenLine xmlns="" xmlns:a14="http://schemas.microsoft.com/office/drawing/2010/main" w="9525">
                <a:solidFill>
                  <a:srgbClr val="FFCB0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de-DE" altLang="de-DE" sz="1800" smtClean="0">
              <a:solidFill>
                <a:srgbClr val="000000"/>
              </a:solidFill>
            </a:endParaRPr>
          </a:p>
        </p:txBody>
      </p:sp>
      <p:pic>
        <p:nvPicPr>
          <p:cNvPr id="1034" name="Picture 12"/>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858000" y="180975"/>
            <a:ext cx="1557338"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8056750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sym typeface="Symbol" pitchFamily="18" charset="2"/>
        </a:defRPr>
      </a:lvl1pPr>
      <a:lvl2pPr marL="742950" indent="-285750" algn="l" rtl="0" eaLnBrk="0" fontAlgn="base" hangingPunct="0">
        <a:lnSpc>
          <a:spcPct val="140000"/>
        </a:lnSpc>
        <a:spcBef>
          <a:spcPct val="20000"/>
        </a:spcBef>
        <a:spcAft>
          <a:spcPct val="0"/>
        </a:spcAft>
        <a:defRPr sz="1400">
          <a:solidFill>
            <a:schemeClr val="tx1"/>
          </a:solidFill>
          <a:latin typeface="+mn-lt"/>
          <a:sym typeface="Symbol" pitchFamily="18" charset="2"/>
        </a:defRPr>
      </a:lvl2pPr>
      <a:lvl3pPr marL="1143000" indent="-228600" algn="l" rtl="0" eaLnBrk="0" fontAlgn="base" hangingPunct="0">
        <a:lnSpc>
          <a:spcPct val="120000"/>
        </a:lnSpc>
        <a:spcBef>
          <a:spcPct val="20000"/>
        </a:spcBef>
        <a:spcAft>
          <a:spcPct val="0"/>
        </a:spcAft>
        <a:defRPr sz="1400">
          <a:solidFill>
            <a:schemeClr val="tx1"/>
          </a:solidFill>
          <a:latin typeface="+mn-lt"/>
          <a:sym typeface="Symbol" pitchFamily="18" charset="2"/>
        </a:defRPr>
      </a:lvl3pPr>
      <a:lvl4pPr marL="1600200" indent="-228600" algn="l" rtl="0" eaLnBrk="0" fontAlgn="base" hangingPunct="0">
        <a:lnSpc>
          <a:spcPct val="130000"/>
        </a:lnSpc>
        <a:spcBef>
          <a:spcPct val="20000"/>
        </a:spcBef>
        <a:spcAft>
          <a:spcPct val="0"/>
        </a:spcAft>
        <a:defRPr sz="1400">
          <a:solidFill>
            <a:schemeClr val="tx1"/>
          </a:solidFill>
          <a:latin typeface="+mn-lt"/>
          <a:sym typeface="Symbol" pitchFamily="18" charset="2"/>
        </a:defRPr>
      </a:lvl4pPr>
      <a:lvl5pPr marL="2057400" indent="-228600" algn="l" rtl="0" eaLnBrk="0" fontAlgn="base" hangingPunct="0">
        <a:lnSpc>
          <a:spcPct val="120000"/>
        </a:lnSpc>
        <a:spcBef>
          <a:spcPct val="20000"/>
        </a:spcBef>
        <a:spcAft>
          <a:spcPct val="0"/>
        </a:spcAft>
        <a:defRPr sz="1400">
          <a:solidFill>
            <a:schemeClr val="tx1"/>
          </a:solidFill>
          <a:latin typeface="+mn-lt"/>
          <a:sym typeface="Symbol" pitchFamily="18" charset="2"/>
        </a:defRPr>
      </a:lvl5pPr>
      <a:lvl6pPr marL="2514600" indent="-228600" algn="l" rtl="0" fontAlgn="base">
        <a:lnSpc>
          <a:spcPct val="120000"/>
        </a:lnSpc>
        <a:spcBef>
          <a:spcPct val="20000"/>
        </a:spcBef>
        <a:spcAft>
          <a:spcPct val="0"/>
        </a:spcAft>
        <a:defRPr sz="1400">
          <a:solidFill>
            <a:schemeClr val="tx1"/>
          </a:solidFill>
          <a:latin typeface="+mn-lt"/>
          <a:sym typeface="Symbol" pitchFamily="18" charset="2"/>
        </a:defRPr>
      </a:lvl6pPr>
      <a:lvl7pPr marL="2971800" indent="-228600" algn="l" rtl="0" fontAlgn="base">
        <a:lnSpc>
          <a:spcPct val="120000"/>
        </a:lnSpc>
        <a:spcBef>
          <a:spcPct val="20000"/>
        </a:spcBef>
        <a:spcAft>
          <a:spcPct val="0"/>
        </a:spcAft>
        <a:defRPr sz="1400">
          <a:solidFill>
            <a:schemeClr val="tx1"/>
          </a:solidFill>
          <a:latin typeface="+mn-lt"/>
          <a:sym typeface="Symbol" pitchFamily="18" charset="2"/>
        </a:defRPr>
      </a:lvl7pPr>
      <a:lvl8pPr marL="3429000" indent="-228600" algn="l" rtl="0" fontAlgn="base">
        <a:lnSpc>
          <a:spcPct val="120000"/>
        </a:lnSpc>
        <a:spcBef>
          <a:spcPct val="20000"/>
        </a:spcBef>
        <a:spcAft>
          <a:spcPct val="0"/>
        </a:spcAft>
        <a:defRPr sz="1400">
          <a:solidFill>
            <a:schemeClr val="tx1"/>
          </a:solidFill>
          <a:latin typeface="+mn-lt"/>
          <a:sym typeface="Symbol" pitchFamily="18" charset="2"/>
        </a:defRPr>
      </a:lvl8pPr>
      <a:lvl9pPr marL="3886200" indent="-228600" algn="l" rtl="0" fontAlgn="base">
        <a:lnSpc>
          <a:spcPct val="120000"/>
        </a:lnSpc>
        <a:spcBef>
          <a:spcPct val="20000"/>
        </a:spcBef>
        <a:spcAft>
          <a:spcPct val="0"/>
        </a:spcAft>
        <a:defRPr sz="1400">
          <a:solidFill>
            <a:schemeClr val="tx1"/>
          </a:solidFill>
          <a:latin typeface="+mn-lt"/>
          <a:sym typeface="Symbol" pitchFamily="18" charset="2"/>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9nSBA3lJ8T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413346"/>
            <a:ext cx="8280400" cy="4679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defRPr sz="1600">
                <a:solidFill>
                  <a:srgbClr val="000066"/>
                </a:solidFill>
                <a:latin typeface="Arial" pitchFamily="34" charset="0"/>
                <a:sym typeface="Symbol" pitchFamily="18" charset="2"/>
              </a:defRPr>
            </a:lvl1pPr>
            <a:lvl2pPr marL="742950" indent="-285750" algn="l" eaLnBrk="0" hangingPunct="0">
              <a:lnSpc>
                <a:spcPct val="140000"/>
              </a:lnSpc>
              <a:spcBef>
                <a:spcPct val="20000"/>
              </a:spcBef>
              <a:defRPr sz="1400">
                <a:solidFill>
                  <a:srgbClr val="000066"/>
                </a:solidFill>
                <a:latin typeface="Arial" pitchFamily="34" charset="0"/>
                <a:sym typeface="Symbol" pitchFamily="18" charset="2"/>
              </a:defRPr>
            </a:lvl2pPr>
            <a:lvl3pPr marL="1143000" indent="-228600" algn="l" eaLnBrk="0" hangingPunct="0">
              <a:lnSpc>
                <a:spcPct val="120000"/>
              </a:lnSpc>
              <a:spcBef>
                <a:spcPct val="20000"/>
              </a:spcBef>
              <a:defRPr sz="1400">
                <a:solidFill>
                  <a:srgbClr val="000066"/>
                </a:solidFill>
                <a:latin typeface="Arial" pitchFamily="34" charset="0"/>
                <a:sym typeface="Symbol" pitchFamily="18" charset="2"/>
              </a:defRPr>
            </a:lvl3pPr>
            <a:lvl4pPr marL="1600200" indent="-228600" algn="l" eaLnBrk="0" hangingPunct="0">
              <a:lnSpc>
                <a:spcPct val="130000"/>
              </a:lnSpc>
              <a:spcBef>
                <a:spcPct val="20000"/>
              </a:spcBef>
              <a:defRPr sz="1400">
                <a:solidFill>
                  <a:srgbClr val="000066"/>
                </a:solidFill>
                <a:latin typeface="Arial" pitchFamily="34" charset="0"/>
                <a:sym typeface="Symbol" pitchFamily="18" charset="2"/>
              </a:defRPr>
            </a:lvl4pPr>
            <a:lvl5pPr marL="2057400" indent="-228600" algn="l" eaLnBrk="0" hangingPunct="0">
              <a:lnSpc>
                <a:spcPct val="120000"/>
              </a:lnSpc>
              <a:spcBef>
                <a:spcPct val="20000"/>
              </a:spcBef>
              <a:defRPr sz="1400">
                <a:solidFill>
                  <a:srgbClr val="000066"/>
                </a:solidFill>
                <a:latin typeface="Arial" pitchFamily="34" charset="0"/>
                <a:sym typeface="Symbol" pitchFamily="18" charset="2"/>
              </a:defRPr>
            </a:lvl5pPr>
            <a:lvl6pPr marL="2514600" indent="-228600" eaLnBrk="0" fontAlgn="base" hangingPunct="0">
              <a:lnSpc>
                <a:spcPct val="120000"/>
              </a:lnSpc>
              <a:spcBef>
                <a:spcPct val="20000"/>
              </a:spcBef>
              <a:spcAft>
                <a:spcPct val="0"/>
              </a:spcAft>
              <a:defRPr sz="1400">
                <a:solidFill>
                  <a:srgbClr val="000066"/>
                </a:solidFill>
                <a:latin typeface="Arial" pitchFamily="34" charset="0"/>
                <a:sym typeface="Symbol" pitchFamily="18" charset="2"/>
              </a:defRPr>
            </a:lvl6pPr>
            <a:lvl7pPr marL="2971800" indent="-228600" eaLnBrk="0" fontAlgn="base" hangingPunct="0">
              <a:lnSpc>
                <a:spcPct val="120000"/>
              </a:lnSpc>
              <a:spcBef>
                <a:spcPct val="20000"/>
              </a:spcBef>
              <a:spcAft>
                <a:spcPct val="0"/>
              </a:spcAft>
              <a:defRPr sz="1400">
                <a:solidFill>
                  <a:srgbClr val="000066"/>
                </a:solidFill>
                <a:latin typeface="Arial" pitchFamily="34" charset="0"/>
                <a:sym typeface="Symbol" pitchFamily="18" charset="2"/>
              </a:defRPr>
            </a:lvl7pPr>
            <a:lvl8pPr marL="3429000" indent="-228600" eaLnBrk="0" fontAlgn="base" hangingPunct="0">
              <a:lnSpc>
                <a:spcPct val="120000"/>
              </a:lnSpc>
              <a:spcBef>
                <a:spcPct val="20000"/>
              </a:spcBef>
              <a:spcAft>
                <a:spcPct val="0"/>
              </a:spcAft>
              <a:defRPr sz="1400">
                <a:solidFill>
                  <a:srgbClr val="000066"/>
                </a:solidFill>
                <a:latin typeface="Arial" pitchFamily="34" charset="0"/>
                <a:sym typeface="Symbol" pitchFamily="18" charset="2"/>
              </a:defRPr>
            </a:lvl8pPr>
            <a:lvl9pPr marL="3886200" indent="-228600" eaLnBrk="0" fontAlgn="base" hangingPunct="0">
              <a:lnSpc>
                <a:spcPct val="120000"/>
              </a:lnSpc>
              <a:spcBef>
                <a:spcPct val="20000"/>
              </a:spcBef>
              <a:spcAft>
                <a:spcPct val="0"/>
              </a:spcAft>
              <a:defRPr sz="1400">
                <a:solidFill>
                  <a:srgbClr val="000066"/>
                </a:solidFill>
                <a:latin typeface="Arial" pitchFamily="34" charset="0"/>
                <a:sym typeface="Symbol" pitchFamily="18" charset="2"/>
              </a:defRPr>
            </a:lvl9pPr>
          </a:lstStyle>
          <a:p>
            <a:pPr eaLnBrk="1" hangingPunct="1">
              <a:spcBef>
                <a:spcPct val="0"/>
              </a:spcBef>
            </a:pPr>
            <a:r>
              <a:rPr lang="en-US" altLang="de-DE" sz="2200" dirty="0">
                <a:solidFill>
                  <a:schemeClr val="tx1"/>
                </a:solidFill>
              </a:rPr>
              <a:t>Status </a:t>
            </a:r>
            <a:r>
              <a:rPr lang="en-US" altLang="de-DE" sz="2200" dirty="0" smtClean="0">
                <a:solidFill>
                  <a:schemeClr val="tx1"/>
                </a:solidFill>
              </a:rPr>
              <a:t>e </a:t>
            </a:r>
            <a:r>
              <a:rPr lang="en-US" altLang="de-DE" sz="2200" dirty="0" err="1" smtClean="0">
                <a:solidFill>
                  <a:schemeClr val="tx1"/>
                </a:solidFill>
              </a:rPr>
              <a:t>Desafios</a:t>
            </a:r>
            <a:endParaRPr lang="en-US" altLang="de-DE" sz="2200" dirty="0" smtClean="0">
              <a:solidFill>
                <a:schemeClr val="tx1"/>
              </a:solidFill>
            </a:endParaRPr>
          </a:p>
          <a:p>
            <a:pPr eaLnBrk="1" hangingPunct="1">
              <a:spcBef>
                <a:spcPct val="0"/>
              </a:spcBef>
            </a:pPr>
            <a:r>
              <a:rPr lang="en-US" altLang="de-DE" sz="2200" dirty="0" smtClean="0">
                <a:solidFill>
                  <a:schemeClr val="tx1"/>
                </a:solidFill>
              </a:rPr>
              <a:t>da </a:t>
            </a:r>
            <a:r>
              <a:rPr lang="en-US" altLang="de-DE" sz="2200" dirty="0" err="1" smtClean="0">
                <a:solidFill>
                  <a:schemeClr val="tx1"/>
                </a:solidFill>
              </a:rPr>
              <a:t>Indústria</a:t>
            </a:r>
            <a:r>
              <a:rPr lang="en-US" altLang="de-DE" sz="2200" dirty="0" smtClean="0">
                <a:solidFill>
                  <a:schemeClr val="tx1"/>
                </a:solidFill>
              </a:rPr>
              <a:t> de Fundição da (</a:t>
            </a:r>
            <a:r>
              <a:rPr lang="en-US" altLang="de-DE" sz="2200" dirty="0" err="1" smtClean="0">
                <a:solidFill>
                  <a:schemeClr val="tx1"/>
                </a:solidFill>
              </a:rPr>
              <a:t>Alemanha</a:t>
            </a:r>
            <a:r>
              <a:rPr lang="en-US" altLang="de-DE" sz="2200" dirty="0" smtClean="0">
                <a:solidFill>
                  <a:schemeClr val="tx1"/>
                </a:solidFill>
              </a:rPr>
              <a:t> e Europa )</a:t>
            </a:r>
            <a:r>
              <a:rPr lang="de-DE" altLang="de-DE" sz="2200" dirty="0">
                <a:solidFill>
                  <a:schemeClr val="tx1"/>
                </a:solidFill>
              </a:rPr>
              <a:t/>
            </a:r>
            <a:br>
              <a:rPr lang="de-DE" altLang="de-DE" sz="2200" dirty="0">
                <a:solidFill>
                  <a:schemeClr val="tx1"/>
                </a:solidFill>
              </a:rPr>
            </a:br>
            <a:r>
              <a:rPr lang="de-DE" altLang="de-DE" sz="2200" dirty="0">
                <a:solidFill>
                  <a:schemeClr val="tx1"/>
                </a:solidFill>
              </a:rPr>
              <a:t/>
            </a:r>
            <a:br>
              <a:rPr lang="de-DE" altLang="de-DE" sz="2200" dirty="0">
                <a:solidFill>
                  <a:schemeClr val="tx1"/>
                </a:solidFill>
              </a:rPr>
            </a:br>
            <a:r>
              <a:rPr lang="de-DE" altLang="de-DE" sz="2200" dirty="0">
                <a:solidFill>
                  <a:schemeClr val="tx1"/>
                </a:solidFill>
              </a:rPr>
              <a:t/>
            </a:r>
            <a:br>
              <a:rPr lang="de-DE" altLang="de-DE" sz="2200" dirty="0">
                <a:solidFill>
                  <a:schemeClr val="tx1"/>
                </a:solidFill>
              </a:rPr>
            </a:br>
            <a:r>
              <a:rPr lang="de-DE" altLang="de-DE" sz="2200" dirty="0" smtClean="0">
                <a:solidFill>
                  <a:schemeClr val="tx1"/>
                </a:solidFill>
              </a:rPr>
              <a:t> </a:t>
            </a:r>
            <a:endParaRPr lang="de-DE" altLang="de-DE" sz="2200" dirty="0">
              <a:solidFill>
                <a:schemeClr val="tx1"/>
              </a:solidFill>
            </a:endParaRPr>
          </a:p>
          <a:p>
            <a:pPr eaLnBrk="1" hangingPunct="1">
              <a:spcBef>
                <a:spcPct val="0"/>
              </a:spcBef>
            </a:pPr>
            <a:r>
              <a:rPr lang="en-US" altLang="de-DE" sz="2200" dirty="0" err="1" smtClean="0">
                <a:solidFill>
                  <a:schemeClr val="tx1"/>
                </a:solidFill>
              </a:rPr>
              <a:t>Reunião</a:t>
            </a:r>
            <a:r>
              <a:rPr lang="en-US" altLang="de-DE" sz="2200" dirty="0" smtClean="0">
                <a:solidFill>
                  <a:schemeClr val="tx1"/>
                </a:solidFill>
              </a:rPr>
              <a:t> da ABIFA, FENAF, São Paulo </a:t>
            </a:r>
          </a:p>
          <a:p>
            <a:pPr eaLnBrk="1" hangingPunct="1">
              <a:spcBef>
                <a:spcPct val="0"/>
              </a:spcBef>
            </a:pPr>
            <a:endParaRPr lang="de-DE" altLang="de-DE" sz="2200" dirty="0">
              <a:solidFill>
                <a:schemeClr val="tx1"/>
              </a:solidFill>
            </a:endParaRPr>
          </a:p>
          <a:p>
            <a:pPr eaLnBrk="1" hangingPunct="1">
              <a:spcBef>
                <a:spcPct val="0"/>
              </a:spcBef>
            </a:pPr>
            <a:r>
              <a:rPr lang="de-DE" altLang="de-DE" sz="2200" dirty="0" smtClean="0">
                <a:solidFill>
                  <a:schemeClr val="tx1"/>
                </a:solidFill>
              </a:rPr>
              <a:t>28.09. – 01.10.2015</a:t>
            </a:r>
            <a:r>
              <a:rPr lang="de-DE" altLang="de-DE" sz="2200" dirty="0">
                <a:solidFill>
                  <a:schemeClr val="tx1"/>
                </a:solidFill>
              </a:rPr>
              <a:t/>
            </a:r>
            <a:br>
              <a:rPr lang="de-DE" altLang="de-DE" sz="2200" dirty="0">
                <a:solidFill>
                  <a:schemeClr val="tx1"/>
                </a:solidFill>
              </a:rPr>
            </a:br>
            <a:endParaRPr lang="de-DE" altLang="de-DE" sz="1200" dirty="0">
              <a:solidFill>
                <a:srgbClr val="FF0000"/>
              </a:solidFill>
            </a:endParaRPr>
          </a:p>
        </p:txBody>
      </p:sp>
      <p:sp>
        <p:nvSpPr>
          <p:cNvPr id="28675" name="Rectangle 3"/>
          <p:cNvSpPr>
            <a:spLocks noGrp="1" noChangeArrowheads="1"/>
          </p:cNvSpPr>
          <p:nvPr>
            <p:ph type="title"/>
          </p:nvPr>
        </p:nvSpPr>
        <p:spPr>
          <a:xfrm>
            <a:off x="685800" y="1150640"/>
            <a:ext cx="7772400" cy="838200"/>
          </a:xfrm>
          <a:noFill/>
        </p:spPr>
        <p:txBody>
          <a:bodyPr/>
          <a:lstStyle/>
          <a:p>
            <a:pPr eaLnBrk="1" hangingPunct="1">
              <a:spcBef>
                <a:spcPts val="0"/>
              </a:spcBef>
            </a:pPr>
            <a:r>
              <a:rPr lang="de-DE" altLang="de-DE" sz="2400" dirty="0" smtClean="0"/>
              <a:t>BDG – Associação de Fundição Alemã</a:t>
            </a:r>
            <a:br>
              <a:rPr lang="de-DE" altLang="de-DE" sz="2400" dirty="0" smtClean="0"/>
            </a:br>
            <a:r>
              <a:rPr lang="de-DE" altLang="de-DE" sz="2400" b="0" dirty="0" smtClean="0"/>
              <a:t>Dr.–Ing. Erwin Flender, Presidente</a:t>
            </a:r>
          </a:p>
        </p:txBody>
      </p:sp>
    </p:spTree>
    <p:extLst>
      <p:ext uri="{BB962C8B-B14F-4D97-AF65-F5344CB8AC3E}">
        <p14:creationId xmlns="" xmlns:p14="http://schemas.microsoft.com/office/powerpoint/2010/main" val="176027318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96525" y="395790"/>
            <a:ext cx="8667963"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pt-BR" sz="2400" dirty="0"/>
              <a:t>Quota de </a:t>
            </a:r>
            <a:r>
              <a:rPr lang="pt-BR" sz="2400" dirty="0" smtClean="0"/>
              <a:t>Export. </a:t>
            </a:r>
            <a:r>
              <a:rPr lang="pt-BR" sz="2400" dirty="0"/>
              <a:t>da </a:t>
            </a:r>
            <a:r>
              <a:rPr lang="pt-BR" sz="2400" dirty="0" smtClean="0"/>
              <a:t>Indús. </a:t>
            </a:r>
            <a:r>
              <a:rPr lang="pt-BR" sz="2400" dirty="0"/>
              <a:t>de Fundição </a:t>
            </a:r>
            <a:r>
              <a:rPr lang="pt-BR" sz="2400" dirty="0" smtClean="0"/>
              <a:t>Europeia </a:t>
            </a:r>
            <a:r>
              <a:rPr lang="en-US" sz="2400" dirty="0" smtClean="0"/>
              <a:t>2014</a:t>
            </a:r>
            <a:endParaRPr lang="de-DE" sz="2400" dirty="0"/>
          </a:p>
        </p:txBody>
      </p:sp>
      <p:sp>
        <p:nvSpPr>
          <p:cNvPr id="7" name="Text Box 5"/>
          <p:cNvSpPr txBox="1">
            <a:spLocks noChangeArrowheads="1"/>
          </p:cNvSpPr>
          <p:nvPr/>
        </p:nvSpPr>
        <p:spPr bwMode="auto">
          <a:xfrm>
            <a:off x="179390" y="6264279"/>
            <a:ext cx="1914307"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sz="1000" dirty="0" smtClean="0">
                <a:latin typeface="Arial" charset="0"/>
              </a:rPr>
              <a:t>Fonte: estimativata pelo CAEF</a:t>
            </a:r>
            <a:endParaRPr lang="de-DE" sz="1000" dirty="0">
              <a:latin typeface="Arial" charset="0"/>
            </a:endParaRPr>
          </a:p>
        </p:txBody>
      </p:sp>
      <p:sp>
        <p:nvSpPr>
          <p:cNvPr id="5" name="Rectangle 3"/>
          <p:cNvSpPr txBox="1">
            <a:spLocks noChangeArrowheads="1"/>
          </p:cNvSpPr>
          <p:nvPr/>
        </p:nvSpPr>
        <p:spPr>
          <a:xfrm>
            <a:off x="296525" y="1538790"/>
            <a:ext cx="8550951" cy="4267200"/>
          </a:xfrm>
          <a:prstGeom prst="rect">
            <a:avLst/>
          </a:prstGeom>
        </p:spPr>
        <p:txBody>
          <a:bodyPr/>
          <a:lstStyle>
            <a:lvl1pPr marL="342900" indent="-342900" algn="l" rtl="0" fontAlgn="base">
              <a:spcBef>
                <a:spcPct val="20000"/>
              </a:spcBef>
              <a:spcAft>
                <a:spcPct val="0"/>
              </a:spcAft>
              <a:buChar char="•"/>
              <a:defRPr sz="2200">
                <a:solidFill>
                  <a:srgbClr val="000066"/>
                </a:solidFill>
                <a:latin typeface="+mn-lt"/>
                <a:ea typeface="+mn-ea"/>
                <a:cs typeface="+mn-cs"/>
                <a:sym typeface="Symbol" pitchFamily="18" charset="2"/>
              </a:defRPr>
            </a:lvl1pPr>
            <a:lvl2pPr marL="742950" indent="-285750" algn="l" rtl="0" fontAlgn="base">
              <a:lnSpc>
                <a:spcPct val="140000"/>
              </a:lnSpc>
              <a:spcBef>
                <a:spcPct val="20000"/>
              </a:spcBef>
              <a:spcAft>
                <a:spcPct val="0"/>
              </a:spcAft>
              <a:buChar char="–"/>
              <a:defRPr sz="2000">
                <a:solidFill>
                  <a:srgbClr val="000066"/>
                </a:solidFill>
                <a:latin typeface="+mn-lt"/>
                <a:sym typeface="Symbol" pitchFamily="18" charset="2"/>
              </a:defRPr>
            </a:lvl2pPr>
            <a:lvl3pPr marL="1143000" indent="-228600" algn="l" rtl="0" fontAlgn="base">
              <a:lnSpc>
                <a:spcPct val="120000"/>
              </a:lnSpc>
              <a:spcBef>
                <a:spcPct val="20000"/>
              </a:spcBef>
              <a:spcAft>
                <a:spcPct val="0"/>
              </a:spcAft>
              <a:buChar char="•"/>
              <a:defRPr>
                <a:solidFill>
                  <a:srgbClr val="000066"/>
                </a:solidFill>
                <a:latin typeface="+mn-lt"/>
                <a:sym typeface="Symbol" pitchFamily="18" charset="2"/>
              </a:defRPr>
            </a:lvl3pPr>
            <a:lvl4pPr marL="1600200" indent="-228600" algn="l" rtl="0" fontAlgn="base">
              <a:lnSpc>
                <a:spcPct val="130000"/>
              </a:lnSpc>
              <a:spcBef>
                <a:spcPct val="20000"/>
              </a:spcBef>
              <a:spcAft>
                <a:spcPct val="0"/>
              </a:spcAft>
              <a:buChar char="–"/>
              <a:defRPr sz="1600">
                <a:solidFill>
                  <a:srgbClr val="000066"/>
                </a:solidFill>
                <a:latin typeface="+mn-lt"/>
                <a:sym typeface="Symbol" pitchFamily="18" charset="2"/>
              </a:defRPr>
            </a:lvl4pPr>
            <a:lvl5pPr marL="2057400" indent="-228600" algn="l" rtl="0" fontAlgn="base">
              <a:lnSpc>
                <a:spcPct val="120000"/>
              </a:lnSpc>
              <a:spcBef>
                <a:spcPct val="20000"/>
              </a:spcBef>
              <a:spcAft>
                <a:spcPct val="0"/>
              </a:spcAft>
              <a:buChar char="»"/>
              <a:defRPr sz="1400">
                <a:solidFill>
                  <a:srgbClr val="000066"/>
                </a:solidFill>
                <a:latin typeface="+mn-lt"/>
                <a:sym typeface="Symbol" pitchFamily="18" charset="2"/>
              </a:defRPr>
            </a:lvl5pPr>
            <a:lvl6pPr marL="2514600" indent="-228600" algn="l" rtl="0" fontAlgn="base">
              <a:lnSpc>
                <a:spcPct val="120000"/>
              </a:lnSpc>
              <a:spcBef>
                <a:spcPct val="20000"/>
              </a:spcBef>
              <a:spcAft>
                <a:spcPct val="0"/>
              </a:spcAft>
              <a:buChar char="»"/>
              <a:defRPr sz="1400">
                <a:solidFill>
                  <a:srgbClr val="000066"/>
                </a:solidFill>
                <a:latin typeface="+mn-lt"/>
                <a:sym typeface="Symbol" pitchFamily="18" charset="2"/>
              </a:defRPr>
            </a:lvl6pPr>
            <a:lvl7pPr marL="2971800" indent="-228600" algn="l" rtl="0" fontAlgn="base">
              <a:lnSpc>
                <a:spcPct val="120000"/>
              </a:lnSpc>
              <a:spcBef>
                <a:spcPct val="20000"/>
              </a:spcBef>
              <a:spcAft>
                <a:spcPct val="0"/>
              </a:spcAft>
              <a:buChar char="»"/>
              <a:defRPr sz="1400">
                <a:solidFill>
                  <a:srgbClr val="000066"/>
                </a:solidFill>
                <a:latin typeface="+mn-lt"/>
                <a:sym typeface="Symbol" pitchFamily="18" charset="2"/>
              </a:defRPr>
            </a:lvl7pPr>
            <a:lvl8pPr marL="3429000" indent="-228600" algn="l" rtl="0" fontAlgn="base">
              <a:lnSpc>
                <a:spcPct val="120000"/>
              </a:lnSpc>
              <a:spcBef>
                <a:spcPct val="20000"/>
              </a:spcBef>
              <a:spcAft>
                <a:spcPct val="0"/>
              </a:spcAft>
              <a:buChar char="»"/>
              <a:defRPr sz="1400">
                <a:solidFill>
                  <a:srgbClr val="000066"/>
                </a:solidFill>
                <a:latin typeface="+mn-lt"/>
                <a:sym typeface="Symbol" pitchFamily="18" charset="2"/>
              </a:defRPr>
            </a:lvl8pPr>
            <a:lvl9pPr marL="3886200" indent="-228600" algn="l" rtl="0" fontAlgn="base">
              <a:lnSpc>
                <a:spcPct val="120000"/>
              </a:lnSpc>
              <a:spcBef>
                <a:spcPct val="20000"/>
              </a:spcBef>
              <a:spcAft>
                <a:spcPct val="0"/>
              </a:spcAft>
              <a:buChar char="»"/>
              <a:defRPr sz="1400">
                <a:solidFill>
                  <a:srgbClr val="000066"/>
                </a:solidFill>
                <a:latin typeface="+mn-lt"/>
                <a:sym typeface="Symbol" pitchFamily="18" charset="2"/>
              </a:defRPr>
            </a:lvl9pPr>
          </a:lstStyle>
          <a:p>
            <a:r>
              <a:rPr lang="en-US" sz="1800" dirty="0">
                <a:solidFill>
                  <a:schemeClr val="tx1"/>
                </a:solidFill>
                <a:latin typeface="+mj-lt"/>
                <a:ea typeface="+mj-ea"/>
                <a:cs typeface="+mj-cs"/>
              </a:rPr>
              <a:t>Quota de </a:t>
            </a:r>
            <a:r>
              <a:rPr lang="en-US" sz="1800" dirty="0" err="1">
                <a:solidFill>
                  <a:schemeClr val="tx1"/>
                </a:solidFill>
                <a:latin typeface="+mj-lt"/>
                <a:ea typeface="+mj-ea"/>
                <a:cs typeface="+mj-cs"/>
              </a:rPr>
              <a:t>Exportação</a:t>
            </a:r>
            <a:r>
              <a:rPr lang="en-US" sz="1800" dirty="0">
                <a:solidFill>
                  <a:schemeClr val="tx1"/>
                </a:solidFill>
                <a:latin typeface="+mj-lt"/>
                <a:ea typeface="+mj-ea"/>
                <a:cs typeface="+mj-cs"/>
              </a:rPr>
              <a:t> total</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incluindo</a:t>
            </a:r>
            <a:r>
              <a:rPr lang="en-US" sz="1800" dirty="0" smtClean="0">
                <a:solidFill>
                  <a:schemeClr val="tx1"/>
                </a:solidFill>
                <a:latin typeface="+mj-lt"/>
                <a:ea typeface="+mj-ea"/>
                <a:cs typeface="+mj-cs"/>
              </a:rPr>
              <a:t> </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pt-BR" sz="1800" dirty="0" smtClean="0">
                <a:solidFill>
                  <a:schemeClr val="tx1"/>
                </a:solidFill>
                <a:latin typeface="+mj-lt"/>
                <a:ea typeface="+mj-ea"/>
                <a:cs typeface="+mj-cs"/>
              </a:rPr>
              <a:t>as </a:t>
            </a:r>
            <a:r>
              <a:rPr lang="pt-BR" sz="1800" dirty="0">
                <a:solidFill>
                  <a:schemeClr val="tx1"/>
                </a:solidFill>
                <a:latin typeface="+mj-lt"/>
                <a:ea typeface="+mj-ea"/>
                <a:cs typeface="+mj-cs"/>
              </a:rPr>
              <a:t>entregas no interior da </a:t>
            </a:r>
            <a:r>
              <a:rPr lang="pt-BR" sz="1800" dirty="0" smtClean="0">
                <a:solidFill>
                  <a:schemeClr val="tx1"/>
                </a:solidFill>
                <a:latin typeface="+mj-lt"/>
                <a:ea typeface="+mj-ea"/>
                <a:cs typeface="+mj-cs"/>
              </a:rPr>
              <a:t>zona do </a:t>
            </a:r>
            <a:r>
              <a:rPr lang="pt-BR" sz="1800" dirty="0">
                <a:solidFill>
                  <a:schemeClr val="tx1"/>
                </a:solidFill>
                <a:latin typeface="+mj-lt"/>
                <a:ea typeface="+mj-ea"/>
                <a:cs typeface="+mj-cs"/>
              </a:rPr>
              <a:t>euro</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smtClean="0">
                <a:solidFill>
                  <a:schemeClr val="tx1"/>
                </a:solidFill>
                <a:latin typeface="+mj-lt"/>
                <a:ea typeface="+mj-ea"/>
                <a:cs typeface="+mj-cs"/>
              </a:rPr>
              <a:t>36% (a</a:t>
            </a:r>
            <a:r>
              <a:rPr lang="pt-BR" sz="1800" dirty="0" err="1" smtClean="0">
                <a:solidFill>
                  <a:schemeClr val="tx1"/>
                </a:solidFill>
                <a:latin typeface="+mj-lt"/>
                <a:ea typeface="+mj-ea"/>
                <a:cs typeface="+mj-cs"/>
              </a:rPr>
              <a:t>ço</a:t>
            </a:r>
            <a:r>
              <a:rPr lang="en-US" sz="1800" dirty="0" smtClean="0">
                <a:solidFill>
                  <a:schemeClr val="tx1"/>
                </a:solidFill>
                <a:latin typeface="+mj-lt"/>
                <a:ea typeface="+mj-ea"/>
                <a:cs typeface="+mj-cs"/>
              </a:rPr>
              <a:t> </a:t>
            </a:r>
            <a:r>
              <a:rPr lang="en-US" sz="1800" dirty="0">
                <a:solidFill>
                  <a:schemeClr val="tx1"/>
                </a:solidFill>
                <a:latin typeface="+mj-lt"/>
                <a:ea typeface="+mj-ea"/>
                <a:cs typeface="+mj-cs"/>
              </a:rPr>
              <a:t>&gt; </a:t>
            </a:r>
            <a:r>
              <a:rPr lang="en-US" sz="1800" dirty="0" smtClean="0">
                <a:solidFill>
                  <a:schemeClr val="tx1"/>
                </a:solidFill>
                <a:latin typeface="+mj-lt"/>
                <a:ea typeface="+mj-ea"/>
                <a:cs typeface="+mj-cs"/>
              </a:rPr>
              <a:t>40%)</a:t>
            </a:r>
            <a:endParaRPr lang="en-US" sz="1800" dirty="0">
              <a:solidFill>
                <a:schemeClr val="tx1"/>
              </a:solidFill>
              <a:latin typeface="+mj-lt"/>
              <a:ea typeface="+mj-ea"/>
              <a:cs typeface="+mj-cs"/>
            </a:endParaRPr>
          </a:p>
          <a:p>
            <a:r>
              <a:rPr lang="en-US" sz="1800" dirty="0">
                <a:solidFill>
                  <a:schemeClr val="tx1"/>
                </a:solidFill>
              </a:rPr>
              <a:t>Quota de </a:t>
            </a:r>
            <a:r>
              <a:rPr lang="en-US" sz="1800" dirty="0" err="1">
                <a:solidFill>
                  <a:schemeClr val="tx1"/>
                </a:solidFill>
              </a:rPr>
              <a:t>Exportação</a:t>
            </a:r>
            <a:r>
              <a:rPr lang="en-US" sz="1800" dirty="0">
                <a:solidFill>
                  <a:schemeClr val="tx1"/>
                </a:solidFill>
              </a:rPr>
              <a:t> </a:t>
            </a:r>
            <a:r>
              <a:rPr lang="en-US" sz="1800" dirty="0" smtClean="0">
                <a:solidFill>
                  <a:schemeClr val="tx1"/>
                </a:solidFill>
              </a:rPr>
              <a:t>zona do </a:t>
            </a:r>
            <a:r>
              <a:rPr lang="en-US" sz="1800" dirty="0" smtClean="0">
                <a:solidFill>
                  <a:schemeClr val="tx1"/>
                </a:solidFill>
                <a:latin typeface="+mj-lt"/>
                <a:ea typeface="+mj-ea"/>
                <a:cs typeface="+mj-cs"/>
              </a:rPr>
              <a:t>Euro</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smtClean="0">
                <a:solidFill>
                  <a:schemeClr val="tx1"/>
                </a:solidFill>
                <a:latin typeface="+mj-lt"/>
                <a:ea typeface="+mj-ea"/>
                <a:cs typeface="+mj-cs"/>
              </a:rPr>
              <a:t>22%</a:t>
            </a:r>
            <a:endParaRPr lang="en-US" sz="1800" dirty="0">
              <a:solidFill>
                <a:schemeClr val="tx1"/>
              </a:solidFill>
              <a:latin typeface="+mj-lt"/>
              <a:ea typeface="+mj-ea"/>
              <a:cs typeface="+mj-cs"/>
            </a:endParaRPr>
          </a:p>
          <a:p>
            <a:r>
              <a:rPr lang="en-US" sz="1800" dirty="0">
                <a:solidFill>
                  <a:schemeClr val="tx1"/>
                </a:solidFill>
              </a:rPr>
              <a:t>Quota de </a:t>
            </a:r>
            <a:r>
              <a:rPr lang="en-US" sz="1800" dirty="0" err="1">
                <a:solidFill>
                  <a:schemeClr val="tx1"/>
                </a:solidFill>
              </a:rPr>
              <a:t>Exportação</a:t>
            </a:r>
            <a:r>
              <a:rPr lang="en-US" sz="1800" dirty="0">
                <a:solidFill>
                  <a:schemeClr val="tx1"/>
                </a:solidFill>
              </a:rPr>
              <a:t> </a:t>
            </a:r>
            <a:r>
              <a:rPr lang="en-US" sz="1800" dirty="0" smtClean="0">
                <a:solidFill>
                  <a:schemeClr val="tx1"/>
                </a:solidFill>
              </a:rPr>
              <a:t>fora da zona do</a:t>
            </a:r>
            <a:r>
              <a:rPr lang="en-US" sz="1800" dirty="0" smtClean="0">
                <a:solidFill>
                  <a:schemeClr val="tx1"/>
                </a:solidFill>
                <a:latin typeface="+mj-lt"/>
                <a:ea typeface="+mj-ea"/>
                <a:cs typeface="+mj-cs"/>
              </a:rPr>
              <a:t> Euro</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smtClean="0">
                <a:solidFill>
                  <a:schemeClr val="tx1"/>
                </a:solidFill>
                <a:latin typeface="+mj-lt"/>
                <a:ea typeface="+mj-ea"/>
                <a:cs typeface="+mj-cs"/>
              </a:rPr>
              <a:t>14%</a:t>
            </a:r>
            <a:endParaRPr lang="en-US" sz="1800" dirty="0">
              <a:solidFill>
                <a:schemeClr val="tx1"/>
              </a:solidFill>
              <a:latin typeface="+mj-lt"/>
              <a:ea typeface="+mj-ea"/>
              <a:cs typeface="+mj-cs"/>
            </a:endParaRPr>
          </a:p>
          <a:p>
            <a:r>
              <a:rPr lang="en-GB" sz="1800" dirty="0">
                <a:solidFill>
                  <a:schemeClr val="tx1"/>
                </a:solidFill>
                <a:latin typeface="+mj-lt"/>
                <a:ea typeface="+mj-ea"/>
                <a:cs typeface="+mj-cs"/>
              </a:rPr>
              <a:t>= </a:t>
            </a:r>
            <a:r>
              <a:rPr lang="en-GB" sz="1800" dirty="0" err="1" smtClean="0">
                <a:solidFill>
                  <a:schemeClr val="tx1"/>
                </a:solidFill>
                <a:latin typeface="+mj-lt"/>
                <a:ea typeface="+mj-ea"/>
                <a:cs typeface="+mj-cs"/>
              </a:rPr>
              <a:t>fundidos</a:t>
            </a:r>
            <a:r>
              <a:rPr lang="en-GB" sz="1800" dirty="0" smtClean="0">
                <a:solidFill>
                  <a:schemeClr val="tx1"/>
                </a:solidFill>
                <a:latin typeface="+mj-lt"/>
                <a:ea typeface="+mj-ea"/>
                <a:cs typeface="+mj-cs"/>
              </a:rPr>
              <a:t> </a:t>
            </a:r>
            <a:r>
              <a:rPr lang="en-GB" sz="1800" dirty="0" err="1" smtClean="0">
                <a:solidFill>
                  <a:schemeClr val="tx1"/>
                </a:solidFill>
                <a:latin typeface="+mj-lt"/>
                <a:ea typeface="+mj-ea"/>
                <a:cs typeface="+mj-cs"/>
              </a:rPr>
              <a:t>são</a:t>
            </a:r>
            <a:r>
              <a:rPr lang="en-GB" sz="1800" dirty="0" smtClean="0">
                <a:solidFill>
                  <a:schemeClr val="tx1"/>
                </a:solidFill>
                <a:latin typeface="+mj-lt"/>
                <a:ea typeface="+mj-ea"/>
                <a:cs typeface="+mj-cs"/>
              </a:rPr>
              <a:t> </a:t>
            </a:r>
            <a:r>
              <a:rPr lang="en-GB" sz="1800" dirty="0" err="1" smtClean="0">
                <a:solidFill>
                  <a:schemeClr val="tx1"/>
                </a:solidFill>
                <a:latin typeface="+mj-lt"/>
                <a:ea typeface="+mj-ea"/>
                <a:cs typeface="+mj-cs"/>
              </a:rPr>
              <a:t>produzidos</a:t>
            </a:r>
            <a:r>
              <a:rPr lang="en-GB" sz="1800" dirty="0" smtClean="0">
                <a:solidFill>
                  <a:schemeClr val="tx1"/>
                </a:solidFill>
                <a:latin typeface="+mj-lt"/>
                <a:ea typeface="+mj-ea"/>
                <a:cs typeface="+mj-cs"/>
              </a:rPr>
              <a:t>  </a:t>
            </a:r>
            <a:r>
              <a:rPr lang="en-GB" sz="1800" dirty="0">
                <a:solidFill>
                  <a:schemeClr val="tx1"/>
                </a:solidFill>
                <a:latin typeface="+mj-lt"/>
                <a:ea typeface="+mj-ea"/>
                <a:cs typeface="+mj-cs"/>
              </a:rPr>
              <a:t/>
            </a:r>
            <a:br>
              <a:rPr lang="en-GB" sz="1800" dirty="0">
                <a:solidFill>
                  <a:schemeClr val="tx1"/>
                </a:solidFill>
                <a:latin typeface="+mj-lt"/>
                <a:ea typeface="+mj-ea"/>
                <a:cs typeface="+mj-cs"/>
              </a:rPr>
            </a:br>
            <a:r>
              <a:rPr lang="en-GB" sz="1800" dirty="0" err="1" smtClean="0">
                <a:solidFill>
                  <a:schemeClr val="tx1"/>
                </a:solidFill>
                <a:latin typeface="+mj-lt"/>
                <a:ea typeface="+mj-ea"/>
                <a:cs typeface="+mj-cs"/>
              </a:rPr>
              <a:t>onde</a:t>
            </a:r>
            <a:r>
              <a:rPr lang="en-GB" sz="1800" dirty="0" smtClean="0">
                <a:solidFill>
                  <a:schemeClr val="tx1"/>
                </a:solidFill>
                <a:latin typeface="+mj-lt"/>
                <a:ea typeface="+mj-ea"/>
                <a:cs typeface="+mj-cs"/>
              </a:rPr>
              <a:t> </a:t>
            </a:r>
            <a:r>
              <a:rPr lang="en-GB" sz="1800" dirty="0" err="1" smtClean="0">
                <a:solidFill>
                  <a:schemeClr val="tx1"/>
                </a:solidFill>
                <a:latin typeface="+mj-lt"/>
                <a:ea typeface="+mj-ea"/>
                <a:cs typeface="+mj-cs"/>
              </a:rPr>
              <a:t>são</a:t>
            </a:r>
            <a:r>
              <a:rPr lang="en-GB" sz="1800" dirty="0" smtClean="0">
                <a:solidFill>
                  <a:schemeClr val="tx1"/>
                </a:solidFill>
                <a:latin typeface="+mj-lt"/>
                <a:ea typeface="+mj-ea"/>
                <a:cs typeface="+mj-cs"/>
              </a:rPr>
              <a:t> </a:t>
            </a:r>
            <a:r>
              <a:rPr lang="en-GB" sz="1800" dirty="0" err="1" smtClean="0">
                <a:solidFill>
                  <a:schemeClr val="tx1"/>
                </a:solidFill>
                <a:latin typeface="+mj-lt"/>
                <a:ea typeface="+mj-ea"/>
                <a:cs typeface="+mj-cs"/>
              </a:rPr>
              <a:t>necessários</a:t>
            </a:r>
            <a:r>
              <a:rPr lang="en-GB" sz="1800" dirty="0" smtClean="0">
                <a:solidFill>
                  <a:schemeClr val="tx1"/>
                </a:solidFill>
                <a:latin typeface="+mj-lt"/>
                <a:ea typeface="+mj-ea"/>
                <a:cs typeface="+mj-cs"/>
              </a:rPr>
              <a:t>:</a:t>
            </a:r>
            <a:r>
              <a:rPr lang="en-GB" sz="1800" dirty="0">
                <a:solidFill>
                  <a:schemeClr val="tx1"/>
                </a:solidFill>
                <a:latin typeface="+mj-lt"/>
                <a:ea typeface="+mj-ea"/>
                <a:cs typeface="+mj-cs"/>
              </a:rPr>
              <a:t/>
            </a:r>
            <a:br>
              <a:rPr lang="en-GB" sz="1800" dirty="0">
                <a:solidFill>
                  <a:schemeClr val="tx1"/>
                </a:solidFill>
                <a:latin typeface="+mj-lt"/>
                <a:ea typeface="+mj-ea"/>
                <a:cs typeface="+mj-cs"/>
              </a:rPr>
            </a:br>
            <a:r>
              <a:rPr lang="en-GB" sz="1800" dirty="0">
                <a:solidFill>
                  <a:schemeClr val="tx1"/>
                </a:solidFill>
                <a:latin typeface="+mj-lt"/>
                <a:ea typeface="+mj-ea"/>
                <a:cs typeface="+mj-cs"/>
              </a:rPr>
              <a:t>&gt;</a:t>
            </a:r>
            <a:r>
              <a:rPr lang="en-GB" sz="1800" dirty="0" smtClean="0">
                <a:solidFill>
                  <a:schemeClr val="tx1"/>
                </a:solidFill>
                <a:latin typeface="+mj-lt"/>
                <a:ea typeface="+mj-ea"/>
                <a:cs typeface="+mj-cs"/>
              </a:rPr>
              <a:t>85% </a:t>
            </a:r>
            <a:r>
              <a:rPr lang="pt-BR" sz="1800" dirty="0" smtClean="0">
                <a:solidFill>
                  <a:schemeClr val="tx1"/>
                </a:solidFill>
                <a:latin typeface="+mj-lt"/>
                <a:ea typeface="+mj-ea"/>
                <a:cs typeface="+mj-cs"/>
              </a:rPr>
              <a:t>entregues </a:t>
            </a:r>
            <a:r>
              <a:rPr lang="pt-BR" sz="1800" dirty="0">
                <a:solidFill>
                  <a:schemeClr val="tx1"/>
                </a:solidFill>
                <a:latin typeface="+mj-lt"/>
                <a:ea typeface="+mj-ea"/>
                <a:cs typeface="+mj-cs"/>
              </a:rPr>
              <a:t>diretamente dentro </a:t>
            </a:r>
            <a:r>
              <a:rPr lang="pt-BR" sz="1800" dirty="0" smtClean="0">
                <a:solidFill>
                  <a:schemeClr val="tx1"/>
                </a:solidFill>
                <a:latin typeface="+mj-lt"/>
                <a:ea typeface="+mj-ea"/>
                <a:cs typeface="+mj-cs"/>
              </a:rPr>
              <a:t/>
            </a:r>
            <a:br>
              <a:rPr lang="pt-BR" sz="1800" dirty="0" smtClean="0">
                <a:solidFill>
                  <a:schemeClr val="tx1"/>
                </a:solidFill>
                <a:latin typeface="+mj-lt"/>
                <a:ea typeface="+mj-ea"/>
                <a:cs typeface="+mj-cs"/>
              </a:rPr>
            </a:br>
            <a:r>
              <a:rPr lang="pt-BR" sz="1800" dirty="0" smtClean="0">
                <a:solidFill>
                  <a:schemeClr val="tx1"/>
                </a:solidFill>
                <a:latin typeface="+mj-lt"/>
                <a:ea typeface="+mj-ea"/>
                <a:cs typeface="+mj-cs"/>
              </a:rPr>
              <a:t>da </a:t>
            </a:r>
            <a:r>
              <a:rPr lang="pt-BR" sz="1800" dirty="0">
                <a:solidFill>
                  <a:schemeClr val="tx1"/>
                </a:solidFill>
                <a:latin typeface="+mj-lt"/>
                <a:ea typeface="+mj-ea"/>
                <a:cs typeface="+mj-cs"/>
              </a:rPr>
              <a:t>área do Euro</a:t>
            </a:r>
            <a:r>
              <a:rPr lang="en-GB" sz="1800" dirty="0" smtClean="0">
                <a:solidFill>
                  <a:schemeClr val="tx1"/>
                </a:solidFill>
                <a:latin typeface="+mj-lt"/>
                <a:ea typeface="+mj-ea"/>
                <a:cs typeface="+mj-cs"/>
              </a:rPr>
              <a:t>!</a:t>
            </a:r>
            <a:r>
              <a:rPr lang="en-GB" sz="1800" dirty="0">
                <a:solidFill>
                  <a:schemeClr val="tx1"/>
                </a:solidFill>
                <a:latin typeface="+mj-lt"/>
                <a:ea typeface="+mj-ea"/>
                <a:cs typeface="+mj-cs"/>
              </a:rPr>
              <a:t/>
            </a:r>
            <a:br>
              <a:rPr lang="en-GB" sz="1800" dirty="0">
                <a:solidFill>
                  <a:schemeClr val="tx1"/>
                </a:solidFill>
                <a:latin typeface="+mj-lt"/>
                <a:ea typeface="+mj-ea"/>
                <a:cs typeface="+mj-cs"/>
              </a:rPr>
            </a:br>
            <a:r>
              <a:rPr lang="en-GB" sz="1800" dirty="0">
                <a:solidFill>
                  <a:schemeClr val="tx1"/>
                </a:solidFill>
                <a:latin typeface="+mj-lt"/>
                <a:ea typeface="+mj-ea"/>
                <a:cs typeface="+mj-cs"/>
              </a:rPr>
              <a:t/>
            </a:r>
            <a:br>
              <a:rPr lang="en-GB" sz="1800" dirty="0">
                <a:solidFill>
                  <a:schemeClr val="tx1"/>
                </a:solidFill>
                <a:latin typeface="+mj-lt"/>
                <a:ea typeface="+mj-ea"/>
                <a:cs typeface="+mj-cs"/>
              </a:rPr>
            </a:br>
            <a:r>
              <a:rPr lang="en-GB" sz="1800" b="1" dirty="0" err="1" smtClean="0">
                <a:solidFill>
                  <a:schemeClr val="tx1"/>
                </a:solidFill>
                <a:latin typeface="+mj-lt"/>
                <a:ea typeface="+mj-ea"/>
                <a:cs typeface="+mj-cs"/>
              </a:rPr>
              <a:t>Globalização</a:t>
            </a:r>
            <a:r>
              <a:rPr lang="en-GB" sz="1800" b="1" dirty="0" smtClean="0">
                <a:solidFill>
                  <a:schemeClr val="tx1"/>
                </a:solidFill>
                <a:latin typeface="+mj-lt"/>
                <a:ea typeface="+mj-ea"/>
                <a:cs typeface="+mj-cs"/>
              </a:rPr>
              <a:t>:</a:t>
            </a:r>
            <a:r>
              <a:rPr lang="en-GB" sz="1800" b="1" dirty="0">
                <a:solidFill>
                  <a:schemeClr val="tx1"/>
                </a:solidFill>
                <a:latin typeface="+mj-lt"/>
                <a:ea typeface="+mj-ea"/>
                <a:cs typeface="+mj-cs"/>
              </a:rPr>
              <a:t/>
            </a:r>
            <a:br>
              <a:rPr lang="en-GB" sz="1800" b="1" dirty="0">
                <a:solidFill>
                  <a:schemeClr val="tx1"/>
                </a:solidFill>
                <a:latin typeface="+mj-lt"/>
                <a:ea typeface="+mj-ea"/>
                <a:cs typeface="+mj-cs"/>
              </a:rPr>
            </a:br>
            <a:r>
              <a:rPr lang="pt-BR" sz="1800" b="1" dirty="0">
                <a:solidFill>
                  <a:schemeClr val="tx1"/>
                </a:solidFill>
                <a:latin typeface="+mj-lt"/>
                <a:ea typeface="+mj-ea"/>
                <a:cs typeface="+mj-cs"/>
              </a:rPr>
              <a:t>A utilização final de </a:t>
            </a:r>
            <a:r>
              <a:rPr lang="pt-BR" sz="1800" b="1" dirty="0" smtClean="0">
                <a:solidFill>
                  <a:schemeClr val="tx1"/>
                </a:solidFill>
                <a:latin typeface="+mj-lt"/>
                <a:ea typeface="+mj-ea"/>
                <a:cs typeface="+mj-cs"/>
              </a:rPr>
              <a:t>fundidos europeus </a:t>
            </a:r>
            <a:br>
              <a:rPr lang="pt-BR" sz="1800" b="1" dirty="0" smtClean="0">
                <a:solidFill>
                  <a:schemeClr val="tx1"/>
                </a:solidFill>
                <a:latin typeface="+mj-lt"/>
                <a:ea typeface="+mj-ea"/>
                <a:cs typeface="+mj-cs"/>
              </a:rPr>
            </a:br>
            <a:r>
              <a:rPr lang="pt-BR" sz="1800" b="1" dirty="0" smtClean="0">
                <a:solidFill>
                  <a:schemeClr val="tx1"/>
                </a:solidFill>
                <a:latin typeface="+mj-lt"/>
                <a:ea typeface="+mj-ea"/>
                <a:cs typeface="+mj-cs"/>
              </a:rPr>
              <a:t>é </a:t>
            </a:r>
            <a:r>
              <a:rPr lang="pt-BR" sz="1800" b="1" dirty="0">
                <a:solidFill>
                  <a:schemeClr val="tx1"/>
                </a:solidFill>
                <a:latin typeface="+mj-lt"/>
                <a:ea typeface="+mj-ea"/>
                <a:cs typeface="+mj-cs"/>
              </a:rPr>
              <a:t>todo o mundo</a:t>
            </a:r>
            <a:r>
              <a:rPr lang="en-GB" sz="1800" b="1" dirty="0" smtClean="0">
                <a:solidFill>
                  <a:schemeClr val="tx1"/>
                </a:solidFill>
                <a:latin typeface="+mj-lt"/>
                <a:ea typeface="+mj-ea"/>
                <a:cs typeface="+mj-cs"/>
              </a:rPr>
              <a:t>!</a:t>
            </a:r>
            <a:endParaRPr lang="en-GB" sz="1800" b="1" dirty="0">
              <a:solidFill>
                <a:schemeClr val="tx1"/>
              </a:solidFill>
              <a:latin typeface="+mj-lt"/>
              <a:ea typeface="+mj-ea"/>
              <a:cs typeface="+mj-cs"/>
            </a:endParaRPr>
          </a:p>
        </p:txBody>
      </p:sp>
      <p:sp>
        <p:nvSpPr>
          <p:cNvPr id="8" name="Text Box 4"/>
          <p:cNvSpPr txBox="1">
            <a:spLocks noChangeArrowheads="1"/>
          </p:cNvSpPr>
          <p:nvPr/>
        </p:nvSpPr>
        <p:spPr bwMode="auto">
          <a:xfrm>
            <a:off x="7740352" y="6341194"/>
            <a:ext cx="1081088"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spcBef>
                <a:spcPct val="50000"/>
              </a:spcBef>
            </a:pPr>
            <a:r>
              <a:rPr lang="de-DE" sz="600" dirty="0" smtClean="0">
                <a:latin typeface="Arial" pitchFamily="34" charset="0"/>
                <a:ea typeface="MS PGothic" pitchFamily="34" charset="-128"/>
              </a:rPr>
              <a:t>Picture:  Soschinski</a:t>
            </a:r>
            <a:endParaRPr lang="de-DE" sz="600" dirty="0">
              <a:latin typeface="Arial" pitchFamily="34" charset="0"/>
              <a:ea typeface="MS PGothic" pitchFamily="34" charset="-128"/>
            </a:endParaRPr>
          </a:p>
        </p:txBody>
      </p:sp>
      <p:pic>
        <p:nvPicPr>
          <p:cNvPr id="899074" name="Picture 2" descr="T:\DGV-Allgemein\Heiko Fotos\BDG_GF_ME-14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000" y="1674000"/>
            <a:ext cx="2937573" cy="4406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49389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685800" y="646113"/>
            <a:ext cx="8458200" cy="838200"/>
          </a:xfrm>
        </p:spPr>
        <p:txBody>
          <a:bodyPr/>
          <a:lstStyle/>
          <a:p>
            <a:pPr eaLnBrk="1" hangingPunct="1"/>
            <a:r>
              <a:rPr lang="pt-BR" sz="2400" dirty="0" smtClean="0"/>
              <a:t>Produção Alemã de Fundição </a:t>
            </a:r>
            <a:r>
              <a:rPr lang="pt-BR" sz="2400" dirty="0"/>
              <a:t>2014 </a:t>
            </a:r>
            <a:r>
              <a:rPr lang="pt-BR" sz="2400" dirty="0" smtClean="0"/>
              <a:t>por </a:t>
            </a:r>
            <a:r>
              <a:rPr lang="pt-BR" sz="2400" dirty="0"/>
              <a:t>Cliente</a:t>
            </a:r>
            <a:endParaRPr lang="de-DE" sz="2400" dirty="0" smtClean="0"/>
          </a:p>
        </p:txBody>
      </p:sp>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1556792"/>
            <a:ext cx="3456384" cy="21107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ext Box 2"/>
          <p:cNvSpPr txBox="1">
            <a:spLocks noChangeArrowheads="1"/>
          </p:cNvSpPr>
          <p:nvPr/>
        </p:nvSpPr>
        <p:spPr bwMode="auto">
          <a:xfrm>
            <a:off x="395536" y="1484784"/>
            <a:ext cx="3265509" cy="4278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a:r>
              <a:rPr lang="de-DE" sz="1600" u="sng" dirty="0" smtClean="0">
                <a:solidFill>
                  <a:srgbClr val="000000"/>
                </a:solidFill>
                <a:latin typeface="Arial" charset="0"/>
                <a:cs typeface="Arial" charset="0"/>
              </a:rPr>
              <a:t>Ferrosos completo</a:t>
            </a:r>
            <a:endParaRPr lang="de-DE" sz="1600" u="sng" dirty="0">
              <a:solidFill>
                <a:srgbClr val="000000"/>
              </a:solidFill>
              <a:latin typeface="Arial" charset="0"/>
              <a:cs typeface="Arial" charset="0"/>
            </a:endParaRPr>
          </a:p>
          <a:p>
            <a:pPr algn="l"/>
            <a:r>
              <a:rPr lang="de-DE" sz="1600" dirty="0">
                <a:solidFill>
                  <a:srgbClr val="000000"/>
                </a:solidFill>
                <a:latin typeface="Arial" charset="0"/>
                <a:cs typeface="Arial" charset="0"/>
              </a:rPr>
              <a:t>4,116 </a:t>
            </a:r>
            <a:r>
              <a:rPr lang="de-DE" sz="1600" dirty="0" smtClean="0">
                <a:solidFill>
                  <a:srgbClr val="000000"/>
                </a:solidFill>
                <a:latin typeface="Arial" charset="0"/>
                <a:cs typeface="Arial" charset="0"/>
              </a:rPr>
              <a:t>m </a:t>
            </a:r>
            <a:r>
              <a:rPr lang="de-DE" sz="1600" dirty="0">
                <a:solidFill>
                  <a:srgbClr val="000000"/>
                </a:solidFill>
                <a:latin typeface="Arial" charset="0"/>
                <a:cs typeface="Arial" charset="0"/>
              </a:rPr>
              <a:t>t </a:t>
            </a:r>
          </a:p>
          <a:p>
            <a:pPr algn="l"/>
            <a:r>
              <a:rPr lang="de-DE" sz="1600" dirty="0">
                <a:solidFill>
                  <a:srgbClr val="000000"/>
                </a:solidFill>
                <a:latin typeface="Arial" charset="0"/>
                <a:cs typeface="Arial" charset="0"/>
              </a:rPr>
              <a:t>-</a:t>
            </a:r>
            <a:r>
              <a:rPr lang="de-DE" sz="1600" dirty="0" smtClean="0">
                <a:solidFill>
                  <a:srgbClr val="000000"/>
                </a:solidFill>
                <a:latin typeface="Arial" charset="0"/>
                <a:cs typeface="Arial" charset="0"/>
              </a:rPr>
              <a:t>0,2%</a:t>
            </a:r>
            <a:endParaRPr lang="de-DE" sz="1600" dirty="0">
              <a:solidFill>
                <a:srgbClr val="000000"/>
              </a:solidFill>
              <a:latin typeface="Arial" charset="0"/>
              <a:cs typeface="Arial" charset="0"/>
            </a:endParaRPr>
          </a:p>
          <a:p>
            <a:pPr algn="l"/>
            <a:r>
              <a:rPr lang="de-DE" sz="1600" dirty="0">
                <a:solidFill>
                  <a:srgbClr val="000000"/>
                </a:solidFill>
                <a:latin typeface="Arial" charset="0"/>
                <a:cs typeface="Arial" charset="0"/>
              </a:rPr>
              <a:t>7,3 </a:t>
            </a:r>
            <a:r>
              <a:rPr lang="de-DE" sz="1600" dirty="0" smtClean="0">
                <a:solidFill>
                  <a:srgbClr val="000000"/>
                </a:solidFill>
                <a:latin typeface="Arial" charset="0"/>
                <a:cs typeface="Arial" charset="0"/>
              </a:rPr>
              <a:t>bi </a:t>
            </a:r>
            <a:r>
              <a:rPr lang="de-DE" sz="1600" dirty="0">
                <a:solidFill>
                  <a:srgbClr val="000000"/>
                </a:solidFill>
                <a:latin typeface="Arial" charset="0"/>
                <a:cs typeface="Arial" charset="0"/>
              </a:rPr>
              <a:t>Euro</a:t>
            </a:r>
          </a:p>
          <a:p>
            <a:pPr algn="l"/>
            <a:r>
              <a:rPr lang="de-DE" sz="1600" dirty="0">
                <a:solidFill>
                  <a:srgbClr val="000000"/>
                </a:solidFill>
                <a:latin typeface="Arial" charset="0"/>
                <a:cs typeface="Arial" charset="0"/>
              </a:rPr>
              <a:t>+</a:t>
            </a:r>
            <a:r>
              <a:rPr lang="de-DE" sz="1600" dirty="0" smtClean="0">
                <a:solidFill>
                  <a:srgbClr val="000000"/>
                </a:solidFill>
                <a:latin typeface="Arial" charset="0"/>
                <a:cs typeface="Arial" charset="0"/>
              </a:rPr>
              <a:t>0,4%</a:t>
            </a:r>
            <a:r>
              <a:rPr lang="de-DE" sz="1600" dirty="0">
                <a:solidFill>
                  <a:srgbClr val="000000"/>
                </a:solidFill>
                <a:latin typeface="Arial" charset="0"/>
                <a:cs typeface="Arial" charset="0"/>
              </a:rPr>
              <a:t/>
            </a:r>
            <a:br>
              <a:rPr lang="de-DE" sz="1600" dirty="0">
                <a:solidFill>
                  <a:srgbClr val="000000"/>
                </a:solidFill>
                <a:latin typeface="Arial" charset="0"/>
                <a:cs typeface="Arial" charset="0"/>
              </a:rPr>
            </a:br>
            <a:endParaRPr lang="de-DE" sz="1600" dirty="0">
              <a:solidFill>
                <a:srgbClr val="000000"/>
              </a:solidFill>
              <a:latin typeface="Arial" charset="0"/>
              <a:cs typeface="Arial" charset="0"/>
            </a:endParaRPr>
          </a:p>
          <a:p>
            <a:r>
              <a:rPr lang="de-DE" sz="1600" dirty="0">
                <a:solidFill>
                  <a:srgbClr val="000000"/>
                </a:solidFill>
                <a:latin typeface="Arial" charset="0"/>
                <a:cs typeface="Arial" charset="0"/>
              </a:rPr>
              <a:t>portanto</a:t>
            </a:r>
          </a:p>
          <a:p>
            <a:pPr algn="l"/>
            <a:endParaRPr lang="de-DE" sz="1600" u="sng" dirty="0">
              <a:solidFill>
                <a:srgbClr val="000000"/>
              </a:solidFill>
              <a:latin typeface="Arial" charset="0"/>
              <a:cs typeface="Arial" charset="0"/>
            </a:endParaRPr>
          </a:p>
          <a:p>
            <a:r>
              <a:rPr lang="de-DE" sz="1600" u="sng" dirty="0" smtClean="0">
                <a:solidFill>
                  <a:srgbClr val="000000"/>
                </a:solidFill>
                <a:latin typeface="Arial" charset="0"/>
                <a:cs typeface="Arial" charset="0"/>
              </a:rPr>
              <a:t>Indústria </a:t>
            </a:r>
            <a:r>
              <a:rPr lang="de-DE" sz="1600" u="sng" dirty="0">
                <a:solidFill>
                  <a:srgbClr val="000000"/>
                </a:solidFill>
                <a:latin typeface="Arial" charset="0"/>
                <a:cs typeface="Arial" charset="0"/>
              </a:rPr>
              <a:t>de </a:t>
            </a:r>
            <a:r>
              <a:rPr lang="de-DE" sz="1600" u="sng" dirty="0" smtClean="0">
                <a:solidFill>
                  <a:srgbClr val="000000"/>
                </a:solidFill>
                <a:latin typeface="Arial" charset="0"/>
                <a:cs typeface="Arial" charset="0"/>
              </a:rPr>
              <a:t>Veículos (56% share)</a:t>
            </a:r>
            <a:r>
              <a:rPr lang="de-DE" sz="1600" dirty="0" smtClean="0">
                <a:solidFill>
                  <a:srgbClr val="000000"/>
                </a:solidFill>
                <a:latin typeface="Arial" charset="0"/>
                <a:cs typeface="Arial" charset="0"/>
              </a:rPr>
              <a:t/>
            </a:r>
            <a:br>
              <a:rPr lang="de-DE" sz="1600" dirty="0" smtClean="0">
                <a:solidFill>
                  <a:srgbClr val="000000"/>
                </a:solidFill>
                <a:latin typeface="Arial" charset="0"/>
                <a:cs typeface="Arial" charset="0"/>
              </a:rPr>
            </a:br>
            <a:r>
              <a:rPr lang="de-DE" sz="1600" dirty="0" smtClean="0">
                <a:solidFill>
                  <a:srgbClr val="000000"/>
                </a:solidFill>
                <a:latin typeface="Arial" charset="0"/>
                <a:cs typeface="Arial" charset="0"/>
              </a:rPr>
              <a:t>2,290 m t, 	+ 1% </a:t>
            </a:r>
            <a:endParaRPr lang="de-DE" sz="1600" dirty="0">
              <a:solidFill>
                <a:srgbClr val="000000"/>
              </a:solidFill>
              <a:latin typeface="Arial" charset="0"/>
              <a:cs typeface="Arial" charset="0"/>
            </a:endParaRPr>
          </a:p>
          <a:p>
            <a:pPr algn="l"/>
            <a:endParaRPr lang="de-DE" sz="1600" u="sng" dirty="0" smtClean="0">
              <a:solidFill>
                <a:srgbClr val="000000"/>
              </a:solidFill>
              <a:latin typeface="Arial" charset="0"/>
              <a:cs typeface="Arial" charset="0"/>
            </a:endParaRPr>
          </a:p>
          <a:p>
            <a:pPr algn="l"/>
            <a:r>
              <a:rPr lang="de-DE" sz="1600" u="sng" dirty="0" smtClean="0">
                <a:solidFill>
                  <a:srgbClr val="000000"/>
                </a:solidFill>
                <a:latin typeface="Arial" charset="0"/>
                <a:cs typeface="Arial" charset="0"/>
              </a:rPr>
              <a:t>Engenharia (26% share)</a:t>
            </a:r>
            <a:r>
              <a:rPr lang="de-DE" sz="1600" dirty="0">
                <a:solidFill>
                  <a:srgbClr val="000000"/>
                </a:solidFill>
                <a:latin typeface="Arial" charset="0"/>
                <a:cs typeface="Arial" charset="0"/>
              </a:rPr>
              <a:t/>
            </a:r>
            <a:br>
              <a:rPr lang="de-DE" sz="1600" dirty="0">
                <a:solidFill>
                  <a:srgbClr val="000000"/>
                </a:solidFill>
                <a:latin typeface="Arial" charset="0"/>
                <a:cs typeface="Arial" charset="0"/>
              </a:rPr>
            </a:br>
            <a:r>
              <a:rPr lang="de-DE" sz="1600" dirty="0" smtClean="0">
                <a:solidFill>
                  <a:srgbClr val="000000"/>
                </a:solidFill>
                <a:latin typeface="Arial" charset="0"/>
                <a:cs typeface="Arial" charset="0"/>
              </a:rPr>
              <a:t>1,058 m t, 	- 3% </a:t>
            </a:r>
            <a:r>
              <a:rPr lang="de-DE" sz="1600" dirty="0">
                <a:solidFill>
                  <a:srgbClr val="000000"/>
                </a:solidFill>
                <a:latin typeface="Arial" charset="0"/>
                <a:cs typeface="Arial" charset="0"/>
              </a:rPr>
              <a:t/>
            </a:r>
            <a:br>
              <a:rPr lang="de-DE" sz="1600" dirty="0">
                <a:solidFill>
                  <a:srgbClr val="000000"/>
                </a:solidFill>
                <a:latin typeface="Arial" charset="0"/>
                <a:cs typeface="Arial" charset="0"/>
              </a:rPr>
            </a:br>
            <a:endParaRPr lang="de-DE" sz="1600" dirty="0" smtClean="0">
              <a:solidFill>
                <a:srgbClr val="000000"/>
              </a:solidFill>
              <a:latin typeface="Arial" charset="0"/>
              <a:cs typeface="Arial" charset="0"/>
            </a:endParaRPr>
          </a:p>
          <a:p>
            <a:pPr algn="l"/>
            <a:r>
              <a:rPr lang="de-DE" sz="1600" u="sng" dirty="0" smtClean="0">
                <a:solidFill>
                  <a:srgbClr val="000000"/>
                </a:solidFill>
                <a:latin typeface="Arial" charset="0"/>
                <a:cs typeface="Arial" charset="0"/>
              </a:rPr>
              <a:t>Outros (19% share)</a:t>
            </a:r>
            <a:r>
              <a:rPr lang="de-DE" sz="1600" dirty="0">
                <a:solidFill>
                  <a:srgbClr val="000000"/>
                </a:solidFill>
                <a:latin typeface="Arial" charset="0"/>
                <a:cs typeface="Arial" charset="0"/>
              </a:rPr>
              <a:t/>
            </a:r>
            <a:br>
              <a:rPr lang="de-DE" sz="1600" dirty="0">
                <a:solidFill>
                  <a:srgbClr val="000000"/>
                </a:solidFill>
                <a:latin typeface="Arial" charset="0"/>
                <a:cs typeface="Arial" charset="0"/>
              </a:rPr>
            </a:br>
            <a:r>
              <a:rPr lang="de-DE" sz="1600" dirty="0" smtClean="0">
                <a:solidFill>
                  <a:srgbClr val="000000"/>
                </a:solidFill>
                <a:latin typeface="Arial" charset="0"/>
                <a:cs typeface="Arial" charset="0"/>
              </a:rPr>
              <a:t>0,769 m t, 	+ 1% </a:t>
            </a:r>
          </a:p>
          <a:p>
            <a:pPr algn="l"/>
            <a:endParaRPr lang="de-DE" sz="1600" dirty="0">
              <a:solidFill>
                <a:srgbClr val="000000"/>
              </a:solidFill>
              <a:latin typeface="Arial" charset="0"/>
              <a:cs typeface="Arial" charset="0"/>
            </a:endParaRPr>
          </a:p>
        </p:txBody>
      </p:sp>
      <p:sp>
        <p:nvSpPr>
          <p:cNvPr id="13" name="Text Box 2"/>
          <p:cNvSpPr txBox="1">
            <a:spLocks noChangeArrowheads="1"/>
          </p:cNvSpPr>
          <p:nvPr/>
        </p:nvSpPr>
        <p:spPr bwMode="auto">
          <a:xfrm>
            <a:off x="4308941" y="1484784"/>
            <a:ext cx="3265509"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a:r>
              <a:rPr lang="de-DE" sz="1600" u="sng" dirty="0" smtClean="0">
                <a:solidFill>
                  <a:srgbClr val="000000"/>
                </a:solidFill>
                <a:latin typeface="Arial" charset="0"/>
                <a:cs typeface="Arial" charset="0"/>
              </a:rPr>
              <a:t>Não Ferrosos completo</a:t>
            </a:r>
            <a:endParaRPr lang="de-DE" sz="1600" u="sng" dirty="0">
              <a:solidFill>
                <a:srgbClr val="000000"/>
              </a:solidFill>
              <a:latin typeface="Arial" charset="0"/>
              <a:cs typeface="Arial" charset="0"/>
            </a:endParaRPr>
          </a:p>
          <a:p>
            <a:pPr algn="l"/>
            <a:r>
              <a:rPr lang="de-DE" sz="1600" dirty="0" smtClean="0">
                <a:solidFill>
                  <a:srgbClr val="000000"/>
                </a:solidFill>
                <a:latin typeface="Arial" charset="0"/>
                <a:cs typeface="Arial" charset="0"/>
              </a:rPr>
              <a:t>1,132 m </a:t>
            </a:r>
            <a:r>
              <a:rPr lang="de-DE" sz="1600" dirty="0">
                <a:solidFill>
                  <a:srgbClr val="000000"/>
                </a:solidFill>
                <a:latin typeface="Arial" charset="0"/>
                <a:cs typeface="Arial" charset="0"/>
              </a:rPr>
              <a:t>t </a:t>
            </a:r>
          </a:p>
          <a:p>
            <a:pPr algn="l"/>
            <a:r>
              <a:rPr lang="de-DE" sz="1600" dirty="0">
                <a:solidFill>
                  <a:srgbClr val="000000"/>
                </a:solidFill>
                <a:latin typeface="Arial" charset="0"/>
                <a:cs typeface="Arial" charset="0"/>
              </a:rPr>
              <a:t>+</a:t>
            </a:r>
            <a:r>
              <a:rPr lang="de-DE" sz="1600" dirty="0" smtClean="0">
                <a:solidFill>
                  <a:srgbClr val="000000"/>
                </a:solidFill>
                <a:latin typeface="Arial" charset="0"/>
                <a:cs typeface="Arial" charset="0"/>
              </a:rPr>
              <a:t>10,4%</a:t>
            </a:r>
            <a:endParaRPr lang="de-DE" sz="1600" dirty="0">
              <a:solidFill>
                <a:srgbClr val="000000"/>
              </a:solidFill>
              <a:latin typeface="Arial" charset="0"/>
              <a:cs typeface="Arial" charset="0"/>
            </a:endParaRPr>
          </a:p>
          <a:p>
            <a:pPr algn="l"/>
            <a:r>
              <a:rPr lang="de-DE" sz="1600" dirty="0">
                <a:solidFill>
                  <a:srgbClr val="000000"/>
                </a:solidFill>
                <a:latin typeface="Arial" charset="0"/>
                <a:cs typeface="Arial" charset="0"/>
              </a:rPr>
              <a:t>6,0 </a:t>
            </a:r>
            <a:r>
              <a:rPr lang="de-DE" sz="1600" dirty="0" smtClean="0">
                <a:solidFill>
                  <a:srgbClr val="000000"/>
                </a:solidFill>
                <a:latin typeface="Arial" charset="0"/>
                <a:cs typeface="Arial" charset="0"/>
              </a:rPr>
              <a:t>bi </a:t>
            </a:r>
            <a:r>
              <a:rPr lang="de-DE" sz="1600" dirty="0">
                <a:solidFill>
                  <a:srgbClr val="000000"/>
                </a:solidFill>
                <a:latin typeface="Arial" charset="0"/>
                <a:cs typeface="Arial" charset="0"/>
              </a:rPr>
              <a:t>Euro</a:t>
            </a:r>
          </a:p>
          <a:p>
            <a:pPr algn="l"/>
            <a:r>
              <a:rPr lang="de-DE" sz="1600" dirty="0">
                <a:solidFill>
                  <a:srgbClr val="000000"/>
                </a:solidFill>
                <a:latin typeface="Arial" charset="0"/>
                <a:cs typeface="Arial" charset="0"/>
              </a:rPr>
              <a:t>+</a:t>
            </a:r>
            <a:r>
              <a:rPr lang="de-DE" sz="1600" dirty="0" smtClean="0">
                <a:solidFill>
                  <a:srgbClr val="000000"/>
                </a:solidFill>
                <a:latin typeface="Arial" charset="0"/>
                <a:cs typeface="Arial" charset="0"/>
              </a:rPr>
              <a:t>9,7%</a:t>
            </a:r>
            <a:endParaRPr lang="de-DE" sz="1600" dirty="0">
              <a:solidFill>
                <a:srgbClr val="000000"/>
              </a:solidFill>
              <a:latin typeface="Arial" charset="0"/>
              <a:cs typeface="Arial" charset="0"/>
            </a:endParaRPr>
          </a:p>
          <a:p>
            <a:pPr algn="l"/>
            <a:endParaRPr lang="de-DE" sz="1600" u="sng" dirty="0">
              <a:solidFill>
                <a:srgbClr val="000000"/>
              </a:solidFill>
              <a:latin typeface="Arial" charset="0"/>
              <a:cs typeface="Arial" charset="0"/>
            </a:endParaRPr>
          </a:p>
          <a:p>
            <a:r>
              <a:rPr lang="de-DE" sz="1600" dirty="0">
                <a:solidFill>
                  <a:srgbClr val="000000"/>
                </a:solidFill>
                <a:latin typeface="Arial" charset="0"/>
                <a:cs typeface="Arial" charset="0"/>
              </a:rPr>
              <a:t>portanto</a:t>
            </a:r>
          </a:p>
          <a:p>
            <a:pPr algn="l"/>
            <a:endParaRPr lang="de-DE" sz="1600" u="sng" dirty="0">
              <a:solidFill>
                <a:srgbClr val="000000"/>
              </a:solidFill>
              <a:latin typeface="Arial" charset="0"/>
              <a:cs typeface="Arial" charset="0"/>
            </a:endParaRPr>
          </a:p>
          <a:p>
            <a:r>
              <a:rPr lang="de-DE" sz="1600" u="sng" dirty="0">
                <a:solidFill>
                  <a:srgbClr val="000000"/>
                </a:solidFill>
                <a:latin typeface="Arial" charset="0"/>
                <a:cs typeface="Arial" charset="0"/>
              </a:rPr>
              <a:t>Indústria de </a:t>
            </a:r>
            <a:r>
              <a:rPr lang="de-DE" sz="1600" u="sng" dirty="0" smtClean="0">
                <a:solidFill>
                  <a:srgbClr val="000000"/>
                </a:solidFill>
                <a:latin typeface="Arial" charset="0"/>
                <a:cs typeface="Arial" charset="0"/>
              </a:rPr>
              <a:t>Veículos (</a:t>
            </a:r>
            <a:r>
              <a:rPr lang="de-DE" sz="1600" u="sng" dirty="0">
                <a:solidFill>
                  <a:srgbClr val="000000"/>
                </a:solidFill>
                <a:latin typeface="Arial" charset="0"/>
                <a:cs typeface="Arial" charset="0"/>
              </a:rPr>
              <a:t>77</a:t>
            </a:r>
            <a:r>
              <a:rPr lang="de-DE" sz="1600" u="sng" dirty="0" smtClean="0">
                <a:solidFill>
                  <a:srgbClr val="000000"/>
                </a:solidFill>
                <a:latin typeface="Arial" charset="0"/>
                <a:cs typeface="Arial" charset="0"/>
              </a:rPr>
              <a:t>% share)</a:t>
            </a:r>
            <a:r>
              <a:rPr lang="de-DE" sz="1600" dirty="0">
                <a:solidFill>
                  <a:srgbClr val="000000"/>
                </a:solidFill>
                <a:latin typeface="Arial" charset="0"/>
                <a:cs typeface="Arial" charset="0"/>
              </a:rPr>
              <a:t/>
            </a:r>
            <a:br>
              <a:rPr lang="de-DE" sz="1600" dirty="0">
                <a:solidFill>
                  <a:srgbClr val="000000"/>
                </a:solidFill>
                <a:latin typeface="Arial" charset="0"/>
                <a:cs typeface="Arial" charset="0"/>
              </a:rPr>
            </a:br>
            <a:r>
              <a:rPr lang="de-DE" sz="1600" dirty="0" smtClean="0">
                <a:solidFill>
                  <a:srgbClr val="000000"/>
                </a:solidFill>
                <a:latin typeface="Arial" charset="0"/>
                <a:cs typeface="Arial" charset="0"/>
              </a:rPr>
              <a:t>0,875 m </a:t>
            </a:r>
            <a:r>
              <a:rPr lang="de-DE" sz="1600" dirty="0">
                <a:solidFill>
                  <a:srgbClr val="000000"/>
                </a:solidFill>
                <a:latin typeface="Arial" charset="0"/>
                <a:cs typeface="Arial" charset="0"/>
              </a:rPr>
              <a:t>t, 	+ </a:t>
            </a:r>
            <a:r>
              <a:rPr lang="de-DE" sz="1600" dirty="0" smtClean="0">
                <a:solidFill>
                  <a:srgbClr val="000000"/>
                </a:solidFill>
                <a:latin typeface="Arial" charset="0"/>
                <a:cs typeface="Arial" charset="0"/>
              </a:rPr>
              <a:t>17% </a:t>
            </a:r>
            <a:endParaRPr lang="de-DE" sz="1600" dirty="0">
              <a:solidFill>
                <a:srgbClr val="000000"/>
              </a:solidFill>
              <a:latin typeface="Arial" charset="0"/>
              <a:cs typeface="Arial" charset="0"/>
            </a:endParaRPr>
          </a:p>
          <a:p>
            <a:pPr algn="l"/>
            <a:endParaRPr lang="de-DE" sz="1600" u="sng" dirty="0">
              <a:solidFill>
                <a:srgbClr val="000000"/>
              </a:solidFill>
              <a:latin typeface="Arial" charset="0"/>
              <a:cs typeface="Arial" charset="0"/>
            </a:endParaRPr>
          </a:p>
          <a:p>
            <a:r>
              <a:rPr lang="de-DE" sz="1600" u="sng" dirty="0" smtClean="0">
                <a:solidFill>
                  <a:srgbClr val="000000"/>
                </a:solidFill>
                <a:latin typeface="Arial" charset="0"/>
                <a:cs typeface="Arial" charset="0"/>
              </a:rPr>
              <a:t>Outros (</a:t>
            </a:r>
            <a:r>
              <a:rPr lang="de-DE" sz="1600" u="sng" dirty="0">
                <a:solidFill>
                  <a:srgbClr val="000000"/>
                </a:solidFill>
                <a:latin typeface="Arial" charset="0"/>
                <a:cs typeface="Arial" charset="0"/>
              </a:rPr>
              <a:t>23</a:t>
            </a:r>
            <a:r>
              <a:rPr lang="de-DE" sz="1600" u="sng" dirty="0" smtClean="0">
                <a:solidFill>
                  <a:srgbClr val="000000"/>
                </a:solidFill>
                <a:latin typeface="Arial" charset="0"/>
                <a:cs typeface="Arial" charset="0"/>
              </a:rPr>
              <a:t>% share) *</a:t>
            </a:r>
            <a:r>
              <a:rPr lang="de-DE" sz="1600" dirty="0">
                <a:solidFill>
                  <a:srgbClr val="000000"/>
                </a:solidFill>
                <a:latin typeface="Arial" charset="0"/>
                <a:cs typeface="Arial" charset="0"/>
              </a:rPr>
              <a:t/>
            </a:r>
            <a:br>
              <a:rPr lang="de-DE" sz="1600" dirty="0">
                <a:solidFill>
                  <a:srgbClr val="000000"/>
                </a:solidFill>
                <a:latin typeface="Arial" charset="0"/>
                <a:cs typeface="Arial" charset="0"/>
              </a:rPr>
            </a:br>
            <a:r>
              <a:rPr lang="de-DE" sz="1600" dirty="0" smtClean="0">
                <a:solidFill>
                  <a:srgbClr val="000000"/>
                </a:solidFill>
                <a:latin typeface="Arial" charset="0"/>
                <a:cs typeface="Arial" charset="0"/>
              </a:rPr>
              <a:t>0,258 m </a:t>
            </a:r>
            <a:r>
              <a:rPr lang="de-DE" sz="1600" dirty="0">
                <a:solidFill>
                  <a:srgbClr val="000000"/>
                </a:solidFill>
                <a:latin typeface="Arial" charset="0"/>
                <a:cs typeface="Arial" charset="0"/>
              </a:rPr>
              <a:t>t, 	</a:t>
            </a:r>
            <a:r>
              <a:rPr lang="de-DE" sz="1600" dirty="0" smtClean="0">
                <a:solidFill>
                  <a:srgbClr val="000000"/>
                </a:solidFill>
                <a:latin typeface="Arial" charset="0"/>
                <a:cs typeface="Arial" charset="0"/>
              </a:rPr>
              <a:t>-  8%</a:t>
            </a:r>
          </a:p>
          <a:p>
            <a:pPr algn="l"/>
            <a:endParaRPr lang="de-DE" sz="1600" dirty="0">
              <a:solidFill>
                <a:srgbClr val="000000"/>
              </a:solidFill>
              <a:latin typeface="Arial" charset="0"/>
              <a:cs typeface="Arial" charset="0"/>
            </a:endParaRPr>
          </a:p>
          <a:p>
            <a:r>
              <a:rPr lang="de-DE" sz="1600" dirty="0" smtClean="0">
                <a:solidFill>
                  <a:srgbClr val="000000"/>
                </a:solidFill>
                <a:latin typeface="Arial" charset="0"/>
                <a:cs typeface="Arial" charset="0"/>
              </a:rPr>
              <a:t>* </a:t>
            </a:r>
            <a:r>
              <a:rPr lang="de-DE" sz="1600" dirty="0">
                <a:solidFill>
                  <a:srgbClr val="000000"/>
                </a:solidFill>
                <a:latin typeface="Arial" charset="0"/>
                <a:cs typeface="Arial" charset="0"/>
              </a:rPr>
              <a:t>Engenharia </a:t>
            </a:r>
            <a:r>
              <a:rPr lang="de-DE" sz="1600" dirty="0" smtClean="0">
                <a:solidFill>
                  <a:srgbClr val="000000"/>
                </a:solidFill>
                <a:latin typeface="Arial" charset="0"/>
                <a:cs typeface="Arial" charset="0"/>
              </a:rPr>
              <a:t>(1% share) </a:t>
            </a:r>
            <a:endParaRPr lang="de-DE" sz="1600" dirty="0">
              <a:solidFill>
                <a:srgbClr val="000000"/>
              </a:solidFill>
              <a:latin typeface="Arial" charset="0"/>
              <a:cs typeface="Arial" charset="0"/>
            </a:endParaRPr>
          </a:p>
        </p:txBody>
      </p:sp>
      <p:sp>
        <p:nvSpPr>
          <p:cNvPr id="14" name="Ellipse 13"/>
          <p:cNvSpPr/>
          <p:nvPr/>
        </p:nvSpPr>
        <p:spPr bwMode="auto">
          <a:xfrm>
            <a:off x="1547664" y="4077072"/>
            <a:ext cx="1426032" cy="720080"/>
          </a:xfrm>
          <a:prstGeom prst="ellipse">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mtClean="0">
              <a:solidFill>
                <a:srgbClr val="000000"/>
              </a:solidFill>
            </a:endParaRPr>
          </a:p>
        </p:txBody>
      </p:sp>
      <p:sp>
        <p:nvSpPr>
          <p:cNvPr id="15" name="Ellipse 14"/>
          <p:cNvSpPr/>
          <p:nvPr/>
        </p:nvSpPr>
        <p:spPr bwMode="auto">
          <a:xfrm>
            <a:off x="6156176" y="3307469"/>
            <a:ext cx="1656184" cy="720080"/>
          </a:xfrm>
          <a:prstGeom prst="ellipse">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mtClean="0">
              <a:solidFill>
                <a:srgbClr val="000000"/>
              </a:solidFill>
            </a:endParaRPr>
          </a:p>
        </p:txBody>
      </p:sp>
      <p:sp>
        <p:nvSpPr>
          <p:cNvPr id="17" name="Text Box 3"/>
          <p:cNvSpPr txBox="1">
            <a:spLocks noChangeArrowheads="1"/>
          </p:cNvSpPr>
          <p:nvPr/>
        </p:nvSpPr>
        <p:spPr bwMode="auto">
          <a:xfrm>
            <a:off x="604502" y="6292850"/>
            <a:ext cx="1394934"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r>
              <a:rPr lang="de-DE" sz="1000" dirty="0" smtClean="0">
                <a:solidFill>
                  <a:srgbClr val="000000"/>
                </a:solidFill>
                <a:latin typeface="Arial" pitchFamily="34" charset="0"/>
              </a:rPr>
              <a:t>Fonte: BDG, Stat. BA</a:t>
            </a:r>
            <a:endParaRPr lang="de-DE" sz="1000" dirty="0">
              <a:solidFill>
                <a:srgbClr val="000000"/>
              </a:solidFill>
              <a:latin typeface="Arial" pitchFamily="34" charset="0"/>
            </a:endParaRPr>
          </a:p>
        </p:txBody>
      </p:sp>
    </p:spTree>
    <p:extLst>
      <p:ext uri="{BB962C8B-B14F-4D97-AF65-F5344CB8AC3E}">
        <p14:creationId xmlns="" xmlns:p14="http://schemas.microsoft.com/office/powerpoint/2010/main" val="115551808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Grp="1" noChangeAspect="1"/>
          </p:cNvGraphicFramePr>
          <p:nvPr>
            <p:extLst>
              <p:ext uri="{D42A27DB-BD31-4B8C-83A1-F6EECF244321}">
                <p14:modId xmlns="" xmlns:p14="http://schemas.microsoft.com/office/powerpoint/2010/main" val="708862586"/>
              </p:ext>
            </p:extLst>
          </p:nvPr>
        </p:nvGraphicFramePr>
        <p:xfrm>
          <a:off x="796925" y="1138238"/>
          <a:ext cx="7148513" cy="5021262"/>
        </p:xfrm>
        <a:graphic>
          <a:graphicData uri="http://schemas.openxmlformats.org/presentationml/2006/ole">
            <p:oleObj spid="_x0000_s912486" name="Diagramm" r:id="rId4" imgW="6724522" imgH="4724257" progId="MSGraph.Chart.8">
              <p:embed followColorScheme="full"/>
            </p:oleObj>
          </a:graphicData>
        </a:graphic>
      </p:graphicFrame>
      <p:sp>
        <p:nvSpPr>
          <p:cNvPr id="13" name="Text Box 4"/>
          <p:cNvSpPr txBox="1">
            <a:spLocks noChangeArrowheads="1"/>
          </p:cNvSpPr>
          <p:nvPr/>
        </p:nvSpPr>
        <p:spPr bwMode="auto">
          <a:xfrm>
            <a:off x="582613" y="6308725"/>
            <a:ext cx="4193777"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de-DE" sz="1000" dirty="0" smtClean="0">
                <a:solidFill>
                  <a:srgbClr val="000000"/>
                </a:solidFill>
                <a:latin typeface="Arial" pitchFamily="34" charset="0"/>
              </a:rPr>
              <a:t>Fonte: </a:t>
            </a:r>
            <a:r>
              <a:rPr lang="de-DE" sz="1000" dirty="0">
                <a:solidFill>
                  <a:srgbClr val="000000"/>
                </a:solidFill>
                <a:latin typeface="Arial" pitchFamily="34" charset="0"/>
              </a:rPr>
              <a:t>Stat. BA, Index </a:t>
            </a:r>
            <a:r>
              <a:rPr lang="de-DE" sz="1000" dirty="0" smtClean="0">
                <a:solidFill>
                  <a:srgbClr val="000000"/>
                </a:solidFill>
                <a:latin typeface="Arial" pitchFamily="34" charset="0"/>
              </a:rPr>
              <a:t>2010=100</a:t>
            </a:r>
            <a:r>
              <a:rPr lang="de-DE" sz="1000" dirty="0">
                <a:solidFill>
                  <a:srgbClr val="000000"/>
                </a:solidFill>
                <a:latin typeface="Arial" pitchFamily="34" charset="0"/>
              </a:rPr>
              <a:t>, </a:t>
            </a:r>
            <a:r>
              <a:rPr lang="de-DE" sz="1000" dirty="0" smtClean="0">
                <a:solidFill>
                  <a:srgbClr val="000000"/>
                </a:solidFill>
                <a:latin typeface="Arial" pitchFamily="34" charset="0"/>
              </a:rPr>
              <a:t>ajustada sasonalmente, cálculo BDG</a:t>
            </a:r>
            <a:endParaRPr lang="de-DE" sz="1000" dirty="0">
              <a:solidFill>
                <a:srgbClr val="000000"/>
              </a:solidFill>
              <a:latin typeface="Arial" pitchFamily="34" charset="0"/>
            </a:endParaRPr>
          </a:p>
        </p:txBody>
      </p:sp>
      <p:sp>
        <p:nvSpPr>
          <p:cNvPr id="14" name="Text Box 4"/>
          <p:cNvSpPr txBox="1">
            <a:spLocks noChangeArrowheads="1"/>
          </p:cNvSpPr>
          <p:nvPr/>
        </p:nvSpPr>
        <p:spPr bwMode="auto">
          <a:xfrm>
            <a:off x="7380312" y="4581128"/>
            <a:ext cx="1676613" cy="646331"/>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defPPr>
              <a:defRPr lang="de-DE"/>
            </a:defPPr>
            <a:lvl1pPr eaLnBrk="1" hangingPunct="1">
              <a:defRPr sz="1200">
                <a:latin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de-DE" dirty="0" smtClean="0">
                <a:solidFill>
                  <a:srgbClr val="000000"/>
                </a:solidFill>
              </a:rPr>
              <a:t>Mudança em %</a:t>
            </a:r>
            <a:r>
              <a:rPr lang="de-DE" dirty="0">
                <a:solidFill>
                  <a:srgbClr val="000000"/>
                </a:solidFill>
              </a:rPr>
              <a:t/>
            </a:r>
            <a:br>
              <a:rPr lang="de-DE" dirty="0">
                <a:solidFill>
                  <a:srgbClr val="000000"/>
                </a:solidFill>
              </a:rPr>
            </a:br>
            <a:r>
              <a:rPr lang="de-DE" dirty="0" smtClean="0">
                <a:solidFill>
                  <a:srgbClr val="000000"/>
                </a:solidFill>
              </a:rPr>
              <a:t>em relação ao período anterior</a:t>
            </a:r>
            <a:endParaRPr lang="de-DE" dirty="0">
              <a:solidFill>
                <a:srgbClr val="000000"/>
              </a:solidFill>
            </a:endParaRPr>
          </a:p>
        </p:txBody>
      </p:sp>
      <p:sp>
        <p:nvSpPr>
          <p:cNvPr id="15" name="Rectangle 6"/>
          <p:cNvSpPr>
            <a:spLocks noGrp="1" noChangeArrowheads="1"/>
          </p:cNvSpPr>
          <p:nvPr>
            <p:ph type="title"/>
          </p:nvPr>
        </p:nvSpPr>
        <p:spPr>
          <a:xfrm>
            <a:off x="468313" y="646113"/>
            <a:ext cx="8639175" cy="838200"/>
          </a:xfrm>
        </p:spPr>
        <p:txBody>
          <a:bodyPr/>
          <a:lstStyle/>
          <a:p>
            <a:pPr eaLnBrk="1" hangingPunct="1"/>
            <a:r>
              <a:rPr lang="de-DE" sz="2400" dirty="0" smtClean="0"/>
              <a:t>Alemanha Encomenda de Fundidos: Atualmente sem Tendência clara! </a:t>
            </a:r>
            <a:endParaRPr lang="de-DE" sz="2400" dirty="0"/>
          </a:p>
        </p:txBody>
      </p:sp>
      <p:grpSp>
        <p:nvGrpSpPr>
          <p:cNvPr id="9" name="Gruppieren 8"/>
          <p:cNvGrpSpPr/>
          <p:nvPr/>
        </p:nvGrpSpPr>
        <p:grpSpPr>
          <a:xfrm>
            <a:off x="280772" y="2295457"/>
            <a:ext cx="1410908" cy="1740963"/>
            <a:chOff x="7646017" y="2295457"/>
            <a:chExt cx="1410908" cy="1740963"/>
          </a:xfrm>
        </p:grpSpPr>
        <p:sp>
          <p:nvSpPr>
            <p:cNvPr id="10" name="Text Box 5"/>
            <p:cNvSpPr txBox="1">
              <a:spLocks noChangeArrowheads="1"/>
            </p:cNvSpPr>
            <p:nvPr/>
          </p:nvSpPr>
          <p:spPr bwMode="auto">
            <a:xfrm>
              <a:off x="7646017" y="3574755"/>
              <a:ext cx="1388581" cy="461665"/>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defPPr>
                <a:defRPr lang="de-DE"/>
              </a:defPPr>
              <a:lvl1pPr eaLnBrk="1" hangingPunct="1">
                <a:defRPr sz="1200">
                  <a:latin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de-DE" dirty="0" smtClean="0">
                  <a:solidFill>
                    <a:srgbClr val="000000"/>
                  </a:solidFill>
                </a:rPr>
                <a:t>Indús. Fundição</a:t>
              </a:r>
              <a:endParaRPr lang="de-DE" dirty="0">
                <a:solidFill>
                  <a:srgbClr val="000000"/>
                </a:solidFill>
              </a:endParaRPr>
            </a:p>
            <a:p>
              <a:pPr algn="l"/>
              <a:r>
                <a:rPr lang="de-DE" dirty="0" smtClean="0">
                  <a:solidFill>
                    <a:srgbClr val="000000"/>
                  </a:solidFill>
                </a:rPr>
                <a:t>1-12.14  + 1,5%</a:t>
              </a:r>
              <a:endParaRPr lang="de-DE" dirty="0">
                <a:solidFill>
                  <a:srgbClr val="000000"/>
                </a:solidFill>
              </a:endParaRPr>
            </a:p>
          </p:txBody>
        </p:sp>
        <p:sp>
          <p:nvSpPr>
            <p:cNvPr id="16" name="Text Box 10"/>
            <p:cNvSpPr txBox="1">
              <a:spLocks noChangeArrowheads="1"/>
            </p:cNvSpPr>
            <p:nvPr/>
          </p:nvSpPr>
          <p:spPr bwMode="auto">
            <a:xfrm>
              <a:off x="7668344" y="2295457"/>
              <a:ext cx="1388581" cy="461665"/>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defPPr>
                <a:defRPr lang="de-DE"/>
              </a:defPPr>
              <a:lvl1pPr eaLnBrk="1" hangingPunct="1">
                <a:defRPr sz="1200">
                  <a:latin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de-DE" dirty="0">
                  <a:solidFill>
                    <a:srgbClr val="FF0000"/>
                  </a:solidFill>
                </a:rPr>
                <a:t>Indús. Veículos</a:t>
              </a:r>
              <a:br>
                <a:rPr lang="de-DE" dirty="0">
                  <a:solidFill>
                    <a:srgbClr val="FF0000"/>
                  </a:solidFill>
                </a:rPr>
              </a:br>
              <a:r>
                <a:rPr lang="de-DE" dirty="0" smtClean="0">
                  <a:solidFill>
                    <a:srgbClr val="FF0000"/>
                  </a:solidFill>
                </a:rPr>
                <a:t>1-12.14  + 6,3%</a:t>
              </a:r>
              <a:endParaRPr lang="de-DE" dirty="0">
                <a:solidFill>
                  <a:srgbClr val="FF0000"/>
                </a:solidFill>
              </a:endParaRPr>
            </a:p>
          </p:txBody>
        </p:sp>
        <p:sp>
          <p:nvSpPr>
            <p:cNvPr id="17" name="Text Box 11"/>
            <p:cNvSpPr txBox="1">
              <a:spLocks noChangeArrowheads="1"/>
            </p:cNvSpPr>
            <p:nvPr/>
          </p:nvSpPr>
          <p:spPr bwMode="auto">
            <a:xfrm>
              <a:off x="7656999" y="2917901"/>
              <a:ext cx="1388581" cy="461665"/>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defPPr>
                <a:defRPr lang="de-DE"/>
              </a:defPPr>
              <a:lvl1pPr eaLnBrk="1" hangingPunct="1">
                <a:defRPr sz="1200">
                  <a:latin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de-DE" dirty="0" smtClean="0">
                  <a:solidFill>
                    <a:srgbClr val="3333CC">
                      <a:lumMod val="75000"/>
                    </a:srgbClr>
                  </a:solidFill>
                </a:rPr>
                <a:t>Engenharia </a:t>
              </a:r>
              <a:endParaRPr lang="de-DE" dirty="0">
                <a:solidFill>
                  <a:srgbClr val="3333CC">
                    <a:lumMod val="75000"/>
                  </a:srgbClr>
                </a:solidFill>
              </a:endParaRPr>
            </a:p>
            <a:p>
              <a:pPr algn="l"/>
              <a:r>
                <a:rPr lang="de-DE" dirty="0" smtClean="0">
                  <a:solidFill>
                    <a:srgbClr val="3333CC">
                      <a:lumMod val="75000"/>
                    </a:srgbClr>
                  </a:solidFill>
                </a:rPr>
                <a:t>1-12.14  + 2,3%</a:t>
              </a:r>
              <a:endParaRPr lang="de-DE" dirty="0">
                <a:solidFill>
                  <a:srgbClr val="3333CC">
                    <a:lumMod val="75000"/>
                  </a:srgbClr>
                </a:solidFill>
              </a:endParaRPr>
            </a:p>
          </p:txBody>
        </p:sp>
      </p:grpSp>
      <p:sp>
        <p:nvSpPr>
          <p:cNvPr id="18" name="Text Box 5"/>
          <p:cNvSpPr txBox="1">
            <a:spLocks noChangeArrowheads="1"/>
          </p:cNvSpPr>
          <p:nvPr/>
        </p:nvSpPr>
        <p:spPr bwMode="auto">
          <a:xfrm>
            <a:off x="7646017" y="3574755"/>
            <a:ext cx="1388581" cy="461665"/>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defPPr>
              <a:defRPr lang="de-DE"/>
            </a:defPPr>
            <a:lvl1pPr eaLnBrk="1" hangingPunct="1">
              <a:defRPr sz="1200">
                <a:latin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de-DE" dirty="0" smtClean="0">
                <a:solidFill>
                  <a:srgbClr val="000000"/>
                </a:solidFill>
              </a:rPr>
              <a:t>Indús. Fundição</a:t>
            </a:r>
            <a:endParaRPr lang="de-DE" dirty="0">
              <a:solidFill>
                <a:srgbClr val="000000"/>
              </a:solidFill>
            </a:endParaRPr>
          </a:p>
          <a:p>
            <a:pPr algn="l"/>
            <a:r>
              <a:rPr lang="de-DE" dirty="0" smtClean="0">
                <a:solidFill>
                  <a:srgbClr val="000000"/>
                </a:solidFill>
              </a:rPr>
              <a:t>1-6.2015  - 2,5%</a:t>
            </a:r>
            <a:endParaRPr lang="de-DE" dirty="0">
              <a:solidFill>
                <a:srgbClr val="000000"/>
              </a:solidFill>
            </a:endParaRPr>
          </a:p>
        </p:txBody>
      </p:sp>
      <p:sp>
        <p:nvSpPr>
          <p:cNvPr id="19" name="Text Box 10"/>
          <p:cNvSpPr txBox="1">
            <a:spLocks noChangeArrowheads="1"/>
          </p:cNvSpPr>
          <p:nvPr/>
        </p:nvSpPr>
        <p:spPr bwMode="auto">
          <a:xfrm>
            <a:off x="7668344" y="2295457"/>
            <a:ext cx="1388581" cy="461665"/>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defPPr>
              <a:defRPr lang="de-DE"/>
            </a:defPPr>
            <a:lvl1pPr eaLnBrk="1" hangingPunct="1">
              <a:defRPr sz="1200">
                <a:latin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de-DE" dirty="0" smtClean="0">
                <a:solidFill>
                  <a:srgbClr val="FF0000"/>
                </a:solidFill>
              </a:rPr>
              <a:t>Indús. Veículos</a:t>
            </a:r>
            <a:r>
              <a:rPr lang="de-DE" dirty="0">
                <a:solidFill>
                  <a:srgbClr val="FF0000"/>
                </a:solidFill>
              </a:rPr>
              <a:t/>
            </a:r>
            <a:br>
              <a:rPr lang="de-DE" dirty="0">
                <a:solidFill>
                  <a:srgbClr val="FF0000"/>
                </a:solidFill>
              </a:rPr>
            </a:br>
            <a:r>
              <a:rPr lang="de-DE" dirty="0" smtClean="0">
                <a:solidFill>
                  <a:srgbClr val="FF0000"/>
                </a:solidFill>
              </a:rPr>
              <a:t>1-6.2015  + 5,7%</a:t>
            </a:r>
            <a:endParaRPr lang="de-DE" dirty="0">
              <a:solidFill>
                <a:srgbClr val="FF0000"/>
              </a:solidFill>
            </a:endParaRPr>
          </a:p>
        </p:txBody>
      </p:sp>
      <p:sp>
        <p:nvSpPr>
          <p:cNvPr id="20" name="Text Box 11"/>
          <p:cNvSpPr txBox="1">
            <a:spLocks noChangeArrowheads="1"/>
          </p:cNvSpPr>
          <p:nvPr/>
        </p:nvSpPr>
        <p:spPr bwMode="auto">
          <a:xfrm>
            <a:off x="7656999" y="2917901"/>
            <a:ext cx="1388581" cy="461665"/>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defPPr>
              <a:defRPr lang="de-DE"/>
            </a:defPPr>
            <a:lvl1pPr eaLnBrk="1" hangingPunct="1">
              <a:defRPr sz="1200">
                <a:latin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de-DE" dirty="0" smtClean="0">
                <a:solidFill>
                  <a:srgbClr val="3333CC">
                    <a:lumMod val="75000"/>
                  </a:srgbClr>
                </a:solidFill>
              </a:rPr>
              <a:t>Engenharia</a:t>
            </a:r>
            <a:endParaRPr lang="de-DE" dirty="0">
              <a:solidFill>
                <a:srgbClr val="3333CC">
                  <a:lumMod val="75000"/>
                </a:srgbClr>
              </a:solidFill>
            </a:endParaRPr>
          </a:p>
          <a:p>
            <a:pPr algn="l"/>
            <a:r>
              <a:rPr lang="de-DE" dirty="0" smtClean="0">
                <a:solidFill>
                  <a:srgbClr val="3333CC">
                    <a:lumMod val="75000"/>
                  </a:srgbClr>
                </a:solidFill>
              </a:rPr>
              <a:t>1-6.2015  + 2,8%</a:t>
            </a:r>
            <a:endParaRPr lang="de-DE" dirty="0">
              <a:solidFill>
                <a:srgbClr val="3333CC">
                  <a:lumMod val="75000"/>
                </a:srgbClr>
              </a:solidFill>
            </a:endParaRPr>
          </a:p>
        </p:txBody>
      </p:sp>
    </p:spTree>
    <p:extLst>
      <p:ext uri="{BB962C8B-B14F-4D97-AF65-F5344CB8AC3E}">
        <p14:creationId xmlns="" xmlns:p14="http://schemas.microsoft.com/office/powerpoint/2010/main" val="80074567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878832"/>
            <a:ext cx="7772400" cy="838200"/>
          </a:xfrm>
        </p:spPr>
        <p:txBody>
          <a:bodyPr/>
          <a:lstStyle/>
          <a:p>
            <a:pPr eaLnBrk="1" hangingPunct="1"/>
            <a:r>
              <a:rPr lang="de-DE" altLang="de-DE" sz="2400" dirty="0" smtClean="0"/>
              <a:t/>
            </a:r>
            <a:br>
              <a:rPr lang="de-DE" altLang="de-DE" sz="2400" dirty="0" smtClean="0"/>
            </a:br>
            <a:r>
              <a:rPr lang="de-DE" altLang="de-DE" sz="2400" dirty="0" smtClean="0"/>
              <a:t>Força Motriz para a Indústria de Fundição</a:t>
            </a:r>
          </a:p>
        </p:txBody>
      </p:sp>
      <p:sp>
        <p:nvSpPr>
          <p:cNvPr id="6" name="Text Box 4"/>
          <p:cNvSpPr txBox="1">
            <a:spLocks noChangeArrowheads="1"/>
          </p:cNvSpPr>
          <p:nvPr/>
        </p:nvSpPr>
        <p:spPr bwMode="auto">
          <a:xfrm>
            <a:off x="8081424" y="6341194"/>
            <a:ext cx="1081088"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spcBef>
                <a:spcPct val="50000"/>
              </a:spcBef>
            </a:pPr>
            <a:r>
              <a:rPr lang="de-DE" sz="600" dirty="0" smtClean="0">
                <a:latin typeface="Arial" pitchFamily="34" charset="0"/>
                <a:ea typeface="MS PGothic" pitchFamily="34" charset="-128"/>
              </a:rPr>
              <a:t>Picture: </a:t>
            </a:r>
            <a:r>
              <a:rPr lang="de-DE" sz="600" dirty="0" err="1" smtClean="0">
                <a:latin typeface="Arial" pitchFamily="34" charset="0"/>
                <a:ea typeface="MS PGothic" pitchFamily="34" charset="-128"/>
              </a:rPr>
              <a:t>Fotolia</a:t>
            </a:r>
            <a:endParaRPr lang="de-DE" sz="600" dirty="0">
              <a:latin typeface="Arial" pitchFamily="34" charset="0"/>
              <a:ea typeface="MS PGothic" pitchFamily="34" charset="-128"/>
            </a:endParaRPr>
          </a:p>
        </p:txBody>
      </p:sp>
    </p:spTree>
    <p:extLst>
      <p:ext uri="{BB962C8B-B14F-4D97-AF65-F5344CB8AC3E}">
        <p14:creationId xmlns="" xmlns:p14="http://schemas.microsoft.com/office/powerpoint/2010/main" val="14249271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z="2400" dirty="0" smtClean="0"/>
              <a:t>Forças Motrizes: Globalização</a:t>
            </a:r>
          </a:p>
        </p:txBody>
      </p:sp>
      <p:sp>
        <p:nvSpPr>
          <p:cNvPr id="3" name="Rechteck 2"/>
          <p:cNvSpPr/>
          <p:nvPr/>
        </p:nvSpPr>
        <p:spPr>
          <a:xfrm>
            <a:off x="701824" y="2272804"/>
            <a:ext cx="8046640" cy="2308324"/>
          </a:xfrm>
          <a:prstGeom prst="rect">
            <a:avLst/>
          </a:prstGeom>
        </p:spPr>
        <p:txBody>
          <a:bodyPr wrap="square">
            <a:spAutoFit/>
          </a:bodyPr>
          <a:lstStyle/>
          <a:p>
            <a:pPr marL="342900" indent="-342900" algn="l">
              <a:buFont typeface="Arial" panose="020B0604020202020204" pitchFamily="34" charset="0"/>
              <a:buChar char="•"/>
            </a:pPr>
            <a:r>
              <a:rPr lang="en-US" sz="1800" dirty="0" err="1" smtClean="0">
                <a:latin typeface="+mj-lt"/>
                <a:ea typeface="+mj-ea"/>
                <a:cs typeface="+mj-cs"/>
              </a:rPr>
              <a:t>Maior</a:t>
            </a:r>
            <a:r>
              <a:rPr lang="en-US" sz="1800" dirty="0" smtClean="0">
                <a:latin typeface="+mj-lt"/>
                <a:ea typeface="+mj-ea"/>
                <a:cs typeface="+mj-cs"/>
              </a:rPr>
              <a:t> parte do </a:t>
            </a:r>
            <a:r>
              <a:rPr lang="en-US" sz="1800" dirty="0" err="1" smtClean="0">
                <a:latin typeface="+mj-lt"/>
                <a:ea typeface="+mj-ea"/>
                <a:cs typeface="+mj-cs"/>
              </a:rPr>
              <a:t>crescimento</a:t>
            </a:r>
            <a:r>
              <a:rPr lang="en-US" sz="1800" dirty="0" smtClean="0">
                <a:latin typeface="+mj-lt"/>
                <a:ea typeface="+mj-ea"/>
                <a:cs typeface="+mj-cs"/>
              </a:rPr>
              <a:t> de </a:t>
            </a:r>
            <a:r>
              <a:rPr lang="en-US" sz="1800" dirty="0" err="1" smtClean="0">
                <a:latin typeface="+mj-lt"/>
                <a:ea typeface="+mj-ea"/>
                <a:cs typeface="+mj-cs"/>
              </a:rPr>
              <a:t>demanda</a:t>
            </a:r>
            <a:r>
              <a:rPr lang="en-US" sz="1800" dirty="0" smtClean="0">
                <a:latin typeface="+mj-lt"/>
                <a:ea typeface="+mj-ea"/>
                <a:cs typeface="+mj-cs"/>
              </a:rPr>
              <a:t/>
            </a:r>
            <a:br>
              <a:rPr lang="en-US" sz="1800" dirty="0" smtClean="0">
                <a:latin typeface="+mj-lt"/>
                <a:ea typeface="+mj-ea"/>
                <a:cs typeface="+mj-cs"/>
              </a:rPr>
            </a:br>
            <a:r>
              <a:rPr lang="en-US" sz="1800" dirty="0" err="1" smtClean="0">
                <a:latin typeface="+mj-lt"/>
                <a:ea typeface="+mj-ea"/>
                <a:cs typeface="+mj-cs"/>
              </a:rPr>
              <a:t>ocorrerá</a:t>
            </a:r>
            <a:r>
              <a:rPr lang="en-US" sz="1800" dirty="0" smtClean="0">
                <a:latin typeface="+mj-lt"/>
                <a:ea typeface="+mj-ea"/>
                <a:cs typeface="+mj-cs"/>
              </a:rPr>
              <a:t> </a:t>
            </a:r>
            <a:r>
              <a:rPr lang="en-US" sz="1800" dirty="0" err="1" smtClean="0">
                <a:latin typeface="+mj-lt"/>
                <a:ea typeface="+mj-ea"/>
                <a:cs typeface="+mj-cs"/>
              </a:rPr>
              <a:t>nos</a:t>
            </a:r>
            <a:r>
              <a:rPr lang="en-US" sz="1800" dirty="0" smtClean="0">
                <a:latin typeface="+mj-lt"/>
                <a:ea typeface="+mj-ea"/>
                <a:cs typeface="+mj-cs"/>
              </a:rPr>
              <a:t> </a:t>
            </a:r>
            <a:r>
              <a:rPr lang="en-US" sz="1800" dirty="0" err="1" smtClean="0">
                <a:latin typeface="+mj-lt"/>
                <a:ea typeface="+mj-ea"/>
                <a:cs typeface="+mj-cs"/>
              </a:rPr>
              <a:t>mercados</a:t>
            </a:r>
            <a:r>
              <a:rPr lang="en-US" sz="1800" dirty="0" smtClean="0">
                <a:latin typeface="+mj-lt"/>
                <a:ea typeface="+mj-ea"/>
                <a:cs typeface="+mj-cs"/>
              </a:rPr>
              <a:t> </a:t>
            </a:r>
            <a:r>
              <a:rPr lang="en-US" sz="1800" dirty="0" err="1" smtClean="0">
                <a:latin typeface="+mj-lt"/>
                <a:ea typeface="+mj-ea"/>
                <a:cs typeface="+mj-cs"/>
              </a:rPr>
              <a:t>emergentes</a:t>
            </a:r>
            <a:endParaRPr lang="en-US" sz="1800" dirty="0" smtClean="0">
              <a:latin typeface="+mj-lt"/>
              <a:ea typeface="+mj-ea"/>
              <a:cs typeface="+mj-cs"/>
            </a:endParaRPr>
          </a:p>
          <a:p>
            <a:pPr marL="342900" indent="-342900" algn="l">
              <a:buFont typeface="Arial" panose="020B0604020202020204" pitchFamily="34" charset="0"/>
              <a:buChar char="•"/>
            </a:pPr>
            <a:endParaRPr lang="en-US" sz="1800" dirty="0">
              <a:latin typeface="+mj-lt"/>
              <a:ea typeface="+mj-ea"/>
              <a:cs typeface="+mj-cs"/>
            </a:endParaRPr>
          </a:p>
          <a:p>
            <a:pPr marL="342900" indent="-342900" algn="l">
              <a:buFont typeface="Arial" panose="020B0604020202020204" pitchFamily="34" charset="0"/>
              <a:buChar char="•"/>
            </a:pPr>
            <a:r>
              <a:rPr lang="en-US" sz="1800" dirty="0" err="1" smtClean="0">
                <a:latin typeface="+mj-lt"/>
                <a:ea typeface="+mj-ea"/>
                <a:cs typeface="+mj-cs"/>
              </a:rPr>
              <a:t>Fundidos</a:t>
            </a:r>
            <a:r>
              <a:rPr lang="en-US" sz="1800" dirty="0" smtClean="0">
                <a:latin typeface="+mj-lt"/>
                <a:ea typeface="+mj-ea"/>
                <a:cs typeface="+mj-cs"/>
              </a:rPr>
              <a:t> </a:t>
            </a:r>
            <a:r>
              <a:rPr lang="en-US" sz="1800" dirty="0" err="1" smtClean="0">
                <a:latin typeface="+mj-lt"/>
                <a:ea typeface="+mj-ea"/>
                <a:cs typeface="+mj-cs"/>
              </a:rPr>
              <a:t>são</a:t>
            </a:r>
            <a:r>
              <a:rPr lang="en-US" sz="1800" dirty="0" smtClean="0">
                <a:latin typeface="+mj-lt"/>
                <a:ea typeface="+mj-ea"/>
                <a:cs typeface="+mj-cs"/>
              </a:rPr>
              <a:t> </a:t>
            </a:r>
            <a:r>
              <a:rPr lang="en-US" sz="1800" dirty="0" err="1" smtClean="0">
                <a:latin typeface="+mj-lt"/>
                <a:ea typeface="+mj-ea"/>
                <a:cs typeface="+mj-cs"/>
              </a:rPr>
              <a:t>produzidos</a:t>
            </a:r>
            <a:r>
              <a:rPr lang="en-US" sz="1800" dirty="0" smtClean="0">
                <a:latin typeface="+mj-lt"/>
                <a:ea typeface="+mj-ea"/>
                <a:cs typeface="+mj-cs"/>
              </a:rPr>
              <a:t/>
            </a:r>
            <a:br>
              <a:rPr lang="en-US" sz="1800" dirty="0" smtClean="0">
                <a:latin typeface="+mj-lt"/>
                <a:ea typeface="+mj-ea"/>
                <a:cs typeface="+mj-cs"/>
              </a:rPr>
            </a:br>
            <a:r>
              <a:rPr lang="en-US" sz="1800" dirty="0" err="1" smtClean="0">
                <a:latin typeface="+mj-lt"/>
                <a:ea typeface="+mj-ea"/>
                <a:cs typeface="+mj-cs"/>
              </a:rPr>
              <a:t>onde</a:t>
            </a:r>
            <a:r>
              <a:rPr lang="en-US" sz="1800" dirty="0" smtClean="0">
                <a:latin typeface="+mj-lt"/>
                <a:ea typeface="+mj-ea"/>
                <a:cs typeface="+mj-cs"/>
              </a:rPr>
              <a:t> </a:t>
            </a:r>
            <a:r>
              <a:rPr lang="en-US" sz="1800" dirty="0" err="1" smtClean="0">
                <a:latin typeface="+mj-lt"/>
                <a:ea typeface="+mj-ea"/>
                <a:cs typeface="+mj-cs"/>
              </a:rPr>
              <a:t>Fundidos</a:t>
            </a:r>
            <a:r>
              <a:rPr lang="en-US" sz="1800" dirty="0" smtClean="0">
                <a:latin typeface="+mj-lt"/>
                <a:ea typeface="+mj-ea"/>
                <a:cs typeface="+mj-cs"/>
              </a:rPr>
              <a:t> </a:t>
            </a:r>
            <a:r>
              <a:rPr lang="en-US" sz="1800" dirty="0" err="1" smtClean="0">
                <a:latin typeface="+mj-lt"/>
                <a:ea typeface="+mj-ea"/>
                <a:cs typeface="+mj-cs"/>
              </a:rPr>
              <a:t>são</a:t>
            </a:r>
            <a:r>
              <a:rPr lang="en-US" sz="1800" dirty="0" smtClean="0">
                <a:latin typeface="+mj-lt"/>
                <a:ea typeface="+mj-ea"/>
                <a:cs typeface="+mj-cs"/>
              </a:rPr>
              <a:t> </a:t>
            </a:r>
            <a:r>
              <a:rPr lang="en-US" sz="1800" dirty="0" err="1" smtClean="0">
                <a:latin typeface="+mj-lt"/>
                <a:ea typeface="+mj-ea"/>
                <a:cs typeface="+mj-cs"/>
              </a:rPr>
              <a:t>necessários</a:t>
            </a:r>
            <a:endParaRPr lang="en-US" sz="1800" dirty="0">
              <a:latin typeface="+mj-lt"/>
              <a:ea typeface="+mj-ea"/>
              <a:cs typeface="+mj-cs"/>
            </a:endParaRPr>
          </a:p>
          <a:p>
            <a:pPr marL="342900" indent="-342900" algn="l">
              <a:buFont typeface="Arial" panose="020B0604020202020204" pitchFamily="34" charset="0"/>
              <a:buChar char="•"/>
            </a:pPr>
            <a:endParaRPr lang="en-US" sz="1800" dirty="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Aumento da necessidade de uma </a:t>
            </a:r>
            <a:r>
              <a:rPr lang="pt-BR" sz="1800" dirty="0" smtClean="0">
                <a:latin typeface="+mj-lt"/>
                <a:ea typeface="+mj-ea"/>
                <a:cs typeface="+mj-cs"/>
              </a:rPr>
              <a:t>presença</a:t>
            </a:r>
            <a:br>
              <a:rPr lang="pt-BR" sz="1800" dirty="0" smtClean="0">
                <a:latin typeface="+mj-lt"/>
                <a:ea typeface="+mj-ea"/>
                <a:cs typeface="+mj-cs"/>
              </a:rPr>
            </a:br>
            <a:r>
              <a:rPr lang="pt-BR" sz="1800" dirty="0" smtClean="0">
                <a:latin typeface="+mj-lt"/>
                <a:ea typeface="+mj-ea"/>
                <a:cs typeface="+mj-cs"/>
              </a:rPr>
              <a:t>global </a:t>
            </a:r>
            <a:r>
              <a:rPr lang="pt-BR" sz="1800" dirty="0">
                <a:latin typeface="+mj-lt"/>
                <a:ea typeface="+mj-ea"/>
                <a:cs typeface="+mj-cs"/>
              </a:rPr>
              <a:t>com margens reduzidas</a:t>
            </a:r>
            <a:endParaRPr lang="de-DE" sz="1800" dirty="0">
              <a:latin typeface="+mj-lt"/>
              <a:ea typeface="+mj-ea"/>
              <a:cs typeface="+mj-cs"/>
            </a:endParaRPr>
          </a:p>
        </p:txBody>
      </p:sp>
      <p:sp>
        <p:nvSpPr>
          <p:cNvPr id="6" name="Text Box 4"/>
          <p:cNvSpPr txBox="1">
            <a:spLocks noChangeArrowheads="1"/>
          </p:cNvSpPr>
          <p:nvPr/>
        </p:nvSpPr>
        <p:spPr bwMode="auto">
          <a:xfrm>
            <a:off x="8081424" y="6341194"/>
            <a:ext cx="1081088"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spcBef>
                <a:spcPct val="50000"/>
              </a:spcBef>
            </a:pPr>
            <a:r>
              <a:rPr lang="de-DE" sz="600" dirty="0" smtClean="0">
                <a:latin typeface="Arial" pitchFamily="34" charset="0"/>
                <a:ea typeface="MS PGothic" pitchFamily="34" charset="-128"/>
              </a:rPr>
              <a:t>Picture: </a:t>
            </a:r>
            <a:r>
              <a:rPr lang="de-DE" sz="600" dirty="0" err="1" smtClean="0">
                <a:latin typeface="Arial" pitchFamily="34" charset="0"/>
                <a:ea typeface="MS PGothic" pitchFamily="34" charset="-128"/>
              </a:rPr>
              <a:t>Fotolia</a:t>
            </a:r>
            <a:endParaRPr lang="de-DE" sz="600" dirty="0">
              <a:latin typeface="Arial" pitchFamily="34" charset="0"/>
              <a:ea typeface="MS PGothic" pitchFamily="34" charset="-128"/>
            </a:endParaRPr>
          </a:p>
        </p:txBody>
      </p:sp>
      <p:pic>
        <p:nvPicPr>
          <p:cNvPr id="7" name="Picture 15" descr="C:\Users\hlickfett\Pictures\Gießereibilder und Fotolia Freigaben\Fotolia_29958281_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000" y="1674000"/>
            <a:ext cx="3461126" cy="34611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05041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z="2400" dirty="0"/>
              <a:t>Forças Motrizes : Consolidação da Indústria</a:t>
            </a:r>
            <a:endParaRPr lang="de-DE" altLang="de-DE" sz="2400" dirty="0" smtClean="0"/>
          </a:p>
        </p:txBody>
      </p:sp>
      <p:sp>
        <p:nvSpPr>
          <p:cNvPr id="3" name="Rechteck 2"/>
          <p:cNvSpPr/>
          <p:nvPr/>
        </p:nvSpPr>
        <p:spPr>
          <a:xfrm>
            <a:off x="701824" y="2272804"/>
            <a:ext cx="7974632" cy="3416320"/>
          </a:xfrm>
          <a:prstGeom prst="rect">
            <a:avLst/>
          </a:prstGeom>
        </p:spPr>
        <p:txBody>
          <a:bodyPr wrap="square">
            <a:spAutoFit/>
          </a:bodyPr>
          <a:lstStyle/>
          <a:p>
            <a:pPr marL="342900" indent="-342900">
              <a:buFont typeface="Arial" panose="020B0604020202020204" pitchFamily="34" charset="0"/>
              <a:buChar char="•"/>
            </a:pPr>
            <a:r>
              <a:rPr lang="pt-BR" sz="1800" dirty="0">
                <a:latin typeface="+mj-lt"/>
                <a:ea typeface="+mj-ea"/>
                <a:cs typeface="+mj-cs"/>
              </a:rPr>
              <a:t>Assim, a consolidação da </a:t>
            </a:r>
            <a:r>
              <a:rPr lang="pt-BR" sz="1800" dirty="0" smtClean="0">
                <a:latin typeface="+mj-lt"/>
                <a:ea typeface="+mj-ea"/>
                <a:cs typeface="+mj-cs"/>
              </a:rPr>
              <a:t>indústria</a:t>
            </a:r>
            <a:br>
              <a:rPr lang="pt-BR" sz="1800" dirty="0" smtClean="0">
                <a:latin typeface="+mj-lt"/>
                <a:ea typeface="+mj-ea"/>
                <a:cs typeface="+mj-cs"/>
              </a:rPr>
            </a:br>
            <a:r>
              <a:rPr lang="pt-BR" sz="1800" dirty="0" smtClean="0">
                <a:latin typeface="+mj-lt"/>
                <a:ea typeface="+mj-ea"/>
                <a:cs typeface="+mj-cs"/>
              </a:rPr>
              <a:t>deve </a:t>
            </a:r>
            <a:r>
              <a:rPr lang="pt-BR" sz="1800" dirty="0">
                <a:latin typeface="+mj-lt"/>
                <a:ea typeface="+mj-ea"/>
                <a:cs typeface="+mj-cs"/>
              </a:rPr>
              <a:t>continuar</a:t>
            </a:r>
            <a:endParaRPr lang="en-US" sz="1800" dirty="0" smtClean="0">
              <a:latin typeface="+mj-lt"/>
              <a:ea typeface="+mj-ea"/>
              <a:cs typeface="+mj-cs"/>
            </a:endParaRPr>
          </a:p>
          <a:p>
            <a:pPr marL="342900" indent="-342900" algn="l">
              <a:buFont typeface="Arial" panose="020B0604020202020204" pitchFamily="34" charset="0"/>
              <a:buChar char="•"/>
            </a:pPr>
            <a:endParaRPr lang="en-US" sz="1800" dirty="0" smtClean="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Os principais motivos,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além </a:t>
            </a:r>
            <a:r>
              <a:rPr lang="pt-BR" sz="1800" dirty="0">
                <a:latin typeface="+mj-lt"/>
                <a:ea typeface="+mj-ea"/>
                <a:cs typeface="+mj-cs"/>
              </a:rPr>
              <a:t>da pressão para a globalização,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são aumento das necessidades de </a:t>
            </a:r>
            <a:br>
              <a:rPr lang="pt-BR" sz="1800" dirty="0" smtClean="0">
                <a:latin typeface="+mj-lt"/>
                <a:ea typeface="+mj-ea"/>
                <a:cs typeface="+mj-cs"/>
              </a:rPr>
            </a:br>
            <a:r>
              <a:rPr lang="pt-BR" sz="1800" dirty="0" smtClean="0">
                <a:latin typeface="+mj-lt"/>
                <a:ea typeface="+mj-ea"/>
                <a:cs typeface="+mj-cs"/>
              </a:rPr>
              <a:t>investimento </a:t>
            </a:r>
            <a:r>
              <a:rPr lang="pt-BR" sz="1800" dirty="0">
                <a:latin typeface="+mj-lt"/>
                <a:ea typeface="+mj-ea"/>
                <a:cs typeface="+mj-cs"/>
              </a:rPr>
              <a:t>ao longo da cadeia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de </a:t>
            </a:r>
            <a:r>
              <a:rPr lang="pt-BR" sz="1800" dirty="0">
                <a:latin typeface="+mj-lt"/>
                <a:ea typeface="+mj-ea"/>
                <a:cs typeface="+mj-cs"/>
              </a:rPr>
              <a:t>produção</a:t>
            </a:r>
            <a:endParaRPr lang="en-US" sz="1800" dirty="0" smtClean="0">
              <a:latin typeface="+mj-lt"/>
              <a:ea typeface="+mj-ea"/>
              <a:cs typeface="+mj-cs"/>
            </a:endParaRPr>
          </a:p>
          <a:p>
            <a:pPr marL="342900" indent="-342900" algn="l">
              <a:buFont typeface="Arial" panose="020B0604020202020204" pitchFamily="34" charset="0"/>
              <a:buChar char="•"/>
            </a:pPr>
            <a:endParaRPr lang="en-US" sz="1800" dirty="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Além disso, muitas empresas familiares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enfrentam </a:t>
            </a:r>
            <a:r>
              <a:rPr lang="pt-BR" sz="1800" dirty="0">
                <a:latin typeface="+mj-lt"/>
                <a:ea typeface="+mj-ea"/>
                <a:cs typeface="+mj-cs"/>
              </a:rPr>
              <a:t>problemas relacionados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com </a:t>
            </a:r>
            <a:r>
              <a:rPr lang="pt-BR" sz="1800" dirty="0">
                <a:latin typeface="+mj-lt"/>
                <a:ea typeface="+mj-ea"/>
                <a:cs typeface="+mj-cs"/>
              </a:rPr>
              <a:t>a sucessão</a:t>
            </a:r>
            <a:r>
              <a:rPr lang="en-US" sz="1800" dirty="0" smtClean="0">
                <a:latin typeface="+mj-lt"/>
                <a:ea typeface="+mj-ea"/>
                <a:cs typeface="+mj-cs"/>
              </a:rPr>
              <a:t> </a:t>
            </a:r>
            <a:endParaRPr lang="de-DE" sz="1800" dirty="0">
              <a:latin typeface="+mj-lt"/>
              <a:ea typeface="+mj-ea"/>
              <a:cs typeface="+mj-cs"/>
            </a:endParaRPr>
          </a:p>
        </p:txBody>
      </p:sp>
      <p:sp>
        <p:nvSpPr>
          <p:cNvPr id="6" name="Titel 1"/>
          <p:cNvSpPr txBox="1">
            <a:spLocks/>
          </p:cNvSpPr>
          <p:nvPr/>
        </p:nvSpPr>
        <p:spPr bwMode="auto">
          <a:xfrm>
            <a:off x="7574999" y="6340678"/>
            <a:ext cx="1029449" cy="184666"/>
          </a:xfrm>
          <a:prstGeom prst="rect">
            <a:avLst/>
          </a:prstGeom>
          <a:noFill/>
        </p:spPr>
        <p:txBody>
          <a:bodyPr wrap="none">
            <a:spAutoFit/>
          </a:bodyPr>
          <a:lstStyle>
            <a:defPPr>
              <a:defRPr lang="de-DE"/>
            </a:defPPr>
            <a:lvl1pPr algn="l">
              <a:defRPr sz="1000">
                <a:solidFill>
                  <a:srgbClr val="000000"/>
                </a:solidFill>
                <a:latin typeface="Arial"/>
                <a:cs typeface="Arial" pitchFamily="34" charset="0"/>
              </a:defRPr>
            </a:lvl1pPr>
          </a:lstStyle>
          <a:p>
            <a:r>
              <a:rPr lang="de-DE" sz="600" dirty="0"/>
              <a:t>Source: </a:t>
            </a:r>
            <a:r>
              <a:rPr lang="de-DE" sz="600" dirty="0" smtClean="0"/>
              <a:t>BDG/Soschinski</a:t>
            </a:r>
            <a:endParaRPr lang="de-DE" sz="600" dirty="0"/>
          </a:p>
        </p:txBody>
      </p:sp>
      <p:pic>
        <p:nvPicPr>
          <p:cNvPr id="7" name="Picture 2"/>
          <p:cNvPicPr preferRelativeResize="0">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000" y="1674000"/>
            <a:ext cx="2991600" cy="43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0774867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pt-BR" altLang="de-DE" sz="2400" dirty="0"/>
              <a:t>Desafios: O investimento em processos logísticos</a:t>
            </a:r>
            <a:endParaRPr lang="de-DE" altLang="de-DE" sz="2400" dirty="0"/>
          </a:p>
        </p:txBody>
      </p:sp>
      <p:pic>
        <p:nvPicPr>
          <p:cNvPr id="6" name="Picture 2" descr="C:\Users\hlickfett\Pictures\kurtz\5_smart_foundry_auskuehlen_transpor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0248" y="1556792"/>
            <a:ext cx="7003504" cy="466444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hteck 6"/>
          <p:cNvSpPr/>
          <p:nvPr/>
        </p:nvSpPr>
        <p:spPr>
          <a:xfrm>
            <a:off x="7415637" y="6329363"/>
            <a:ext cx="646331" cy="184666"/>
          </a:xfrm>
          <a:prstGeom prst="rect">
            <a:avLst/>
          </a:prstGeom>
        </p:spPr>
        <p:txBody>
          <a:bodyPr wrap="none">
            <a:spAutoFit/>
          </a:bodyPr>
          <a:lstStyle/>
          <a:p>
            <a:r>
              <a:rPr lang="de-DE" sz="600" dirty="0" smtClean="0">
                <a:solidFill>
                  <a:srgbClr val="000000"/>
                </a:solidFill>
                <a:latin typeface="Arial" pitchFamily="34" charset="0"/>
              </a:rPr>
              <a:t>Picture: Kurtz</a:t>
            </a:r>
            <a:endParaRPr lang="de-DE" sz="600" dirty="0">
              <a:solidFill>
                <a:srgbClr val="000000"/>
              </a:solidFill>
            </a:endParaRPr>
          </a:p>
        </p:txBody>
      </p:sp>
    </p:spTree>
    <p:extLst>
      <p:ext uri="{BB962C8B-B14F-4D97-AF65-F5344CB8AC3E}">
        <p14:creationId xmlns="" xmlns:p14="http://schemas.microsoft.com/office/powerpoint/2010/main" val="21926136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z="2400" dirty="0"/>
              <a:t>Desafios: Liderança </a:t>
            </a:r>
            <a:r>
              <a:rPr lang="de-DE" altLang="de-DE" sz="2400" dirty="0" smtClean="0"/>
              <a:t>Tecnológica</a:t>
            </a:r>
          </a:p>
        </p:txBody>
      </p:sp>
      <p:sp>
        <p:nvSpPr>
          <p:cNvPr id="3" name="Rechteck 2"/>
          <p:cNvSpPr/>
          <p:nvPr/>
        </p:nvSpPr>
        <p:spPr>
          <a:xfrm>
            <a:off x="701824" y="2272804"/>
            <a:ext cx="7902624" cy="2862322"/>
          </a:xfrm>
          <a:prstGeom prst="rect">
            <a:avLst/>
          </a:prstGeom>
        </p:spPr>
        <p:txBody>
          <a:bodyPr wrap="square">
            <a:spAutoFit/>
          </a:bodyPr>
          <a:lstStyle/>
          <a:p>
            <a:pPr marL="342900" indent="-342900">
              <a:buFont typeface="Arial" panose="020B0604020202020204" pitchFamily="34" charset="0"/>
              <a:buChar char="•"/>
            </a:pPr>
            <a:r>
              <a:rPr lang="pt-BR" sz="1800" dirty="0">
                <a:latin typeface="+mj-lt"/>
                <a:ea typeface="+mj-ea"/>
                <a:cs typeface="+mj-cs"/>
              </a:rPr>
              <a:t>Manter a liderança tecnológica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é </a:t>
            </a:r>
            <a:r>
              <a:rPr lang="pt-BR" sz="1800" dirty="0">
                <a:latin typeface="+mj-lt"/>
                <a:ea typeface="+mj-ea"/>
                <a:cs typeface="+mj-cs"/>
              </a:rPr>
              <a:t>de grande importância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para </a:t>
            </a:r>
            <a:r>
              <a:rPr lang="pt-BR" sz="1800" dirty="0">
                <a:latin typeface="+mj-lt"/>
                <a:ea typeface="+mj-ea"/>
                <a:cs typeface="+mj-cs"/>
              </a:rPr>
              <a:t>fundições europeias</a:t>
            </a:r>
            <a:endParaRPr lang="en-US" sz="1800" dirty="0">
              <a:latin typeface="+mj-lt"/>
              <a:ea typeface="+mj-ea"/>
              <a:cs typeface="+mj-cs"/>
            </a:endParaRPr>
          </a:p>
          <a:p>
            <a:pPr marL="342900" indent="-342900" algn="l">
              <a:buFont typeface="Arial" panose="020B0604020202020204" pitchFamily="34" charset="0"/>
              <a:buChar char="•"/>
            </a:pPr>
            <a:endParaRPr lang="en-US" sz="1800" dirty="0" smtClean="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A pressão sobre os pesos unitários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forçará </a:t>
            </a:r>
            <a:r>
              <a:rPr lang="pt-BR" sz="1800" dirty="0">
                <a:latin typeface="+mj-lt"/>
                <a:ea typeface="+mj-ea"/>
                <a:cs typeface="+mj-cs"/>
              </a:rPr>
              <a:t>componentes mais leves</a:t>
            </a:r>
            <a:endParaRPr lang="en-US" sz="1800" dirty="0" smtClean="0">
              <a:latin typeface="+mj-lt"/>
              <a:ea typeface="+mj-ea"/>
              <a:cs typeface="+mj-cs"/>
            </a:endParaRPr>
          </a:p>
          <a:p>
            <a:pPr algn="l"/>
            <a:endParaRPr lang="en-US" sz="1800" dirty="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Isso muda </a:t>
            </a:r>
            <a:r>
              <a:rPr lang="pt-BR" sz="1800" dirty="0" smtClean="0">
                <a:latin typeface="+mj-lt"/>
                <a:ea typeface="+mj-ea"/>
                <a:cs typeface="+mj-cs"/>
              </a:rPr>
              <a:t>o </a:t>
            </a:r>
            <a:r>
              <a:rPr lang="pt-BR" sz="1800" dirty="0" err="1" smtClean="0">
                <a:latin typeface="+mj-lt"/>
                <a:ea typeface="+mj-ea"/>
                <a:cs typeface="+mj-cs"/>
              </a:rPr>
              <a:t>mix</a:t>
            </a:r>
            <a:r>
              <a:rPr lang="pt-BR" sz="1800" dirty="0" smtClean="0">
                <a:latin typeface="+mj-lt"/>
                <a:ea typeface="+mj-ea"/>
                <a:cs typeface="+mj-cs"/>
              </a:rPr>
              <a:t> de </a:t>
            </a:r>
            <a:r>
              <a:rPr lang="pt-BR" sz="1800" dirty="0">
                <a:latin typeface="+mj-lt"/>
                <a:ea typeface="+mj-ea"/>
                <a:cs typeface="+mj-cs"/>
              </a:rPr>
              <a:t>materiais e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aumenta </a:t>
            </a:r>
            <a:r>
              <a:rPr lang="pt-BR" sz="1800" dirty="0">
                <a:latin typeface="+mj-lt"/>
                <a:ea typeface="+mj-ea"/>
                <a:cs typeface="+mj-cs"/>
              </a:rPr>
              <a:t>os requisitos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para </a:t>
            </a:r>
            <a:r>
              <a:rPr lang="pt-BR" sz="1800" dirty="0">
                <a:latin typeface="+mj-lt"/>
                <a:ea typeface="+mj-ea"/>
                <a:cs typeface="+mj-cs"/>
              </a:rPr>
              <a:t>a competência </a:t>
            </a:r>
            <a:r>
              <a:rPr lang="pt-BR" sz="1800" dirty="0" smtClean="0">
                <a:latin typeface="+mj-lt"/>
                <a:ea typeface="+mj-ea"/>
                <a:cs typeface="+mj-cs"/>
              </a:rPr>
              <a:t>de </a:t>
            </a:r>
            <a:r>
              <a:rPr lang="pt-BR" sz="1800" dirty="0">
                <a:latin typeface="+mj-lt"/>
                <a:ea typeface="+mj-ea"/>
                <a:cs typeface="+mj-cs"/>
              </a:rPr>
              <a:t>liga</a:t>
            </a:r>
            <a:endParaRPr lang="de-DE" sz="1800" dirty="0">
              <a:latin typeface="+mj-lt"/>
              <a:ea typeface="+mj-ea"/>
              <a:cs typeface="+mj-cs"/>
            </a:endParaRPr>
          </a:p>
        </p:txBody>
      </p:sp>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000" y="1674000"/>
            <a:ext cx="3190909" cy="43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itel 1"/>
          <p:cNvSpPr txBox="1">
            <a:spLocks/>
          </p:cNvSpPr>
          <p:nvPr/>
        </p:nvSpPr>
        <p:spPr bwMode="auto">
          <a:xfrm>
            <a:off x="7574999" y="6340678"/>
            <a:ext cx="1045479" cy="184666"/>
          </a:xfrm>
          <a:prstGeom prst="rect">
            <a:avLst/>
          </a:prstGeom>
          <a:noFill/>
        </p:spPr>
        <p:txBody>
          <a:bodyPr wrap="none">
            <a:spAutoFit/>
          </a:bodyPr>
          <a:lstStyle>
            <a:defPPr>
              <a:defRPr lang="de-DE"/>
            </a:defPPr>
            <a:lvl1pPr algn="l">
              <a:defRPr sz="1000">
                <a:solidFill>
                  <a:srgbClr val="000000"/>
                </a:solidFill>
                <a:latin typeface="Arial"/>
                <a:cs typeface="Arial" pitchFamily="34" charset="0"/>
              </a:defRPr>
            </a:lvl1pPr>
          </a:lstStyle>
          <a:p>
            <a:r>
              <a:rPr lang="de-DE" sz="600" dirty="0" smtClean="0"/>
              <a:t>Picture: BDG, Soschinski</a:t>
            </a:r>
            <a:endParaRPr lang="de-DE" sz="600" dirty="0"/>
          </a:p>
        </p:txBody>
      </p:sp>
    </p:spTree>
    <p:extLst>
      <p:ext uri="{BB962C8B-B14F-4D97-AF65-F5344CB8AC3E}">
        <p14:creationId xmlns="" xmlns:p14="http://schemas.microsoft.com/office/powerpoint/2010/main" val="39580788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pt-BR" altLang="de-DE" sz="2400" dirty="0"/>
              <a:t>Desafios: Segurança do Trabalho, Meio Ambiente e Regulamentos energia / clima</a:t>
            </a:r>
            <a:endParaRPr lang="de-DE" altLang="de-DE" sz="2400" dirty="0" smtClean="0"/>
          </a:p>
        </p:txBody>
      </p:sp>
      <p:sp>
        <p:nvSpPr>
          <p:cNvPr id="3" name="Rechteck 2"/>
          <p:cNvSpPr/>
          <p:nvPr/>
        </p:nvSpPr>
        <p:spPr>
          <a:xfrm>
            <a:off x="701824" y="2272804"/>
            <a:ext cx="3366120" cy="2862322"/>
          </a:xfrm>
          <a:prstGeom prst="rect">
            <a:avLst/>
          </a:prstGeom>
        </p:spPr>
        <p:txBody>
          <a:bodyPr wrap="square">
            <a:spAutoFit/>
          </a:bodyPr>
          <a:lstStyle/>
          <a:p>
            <a:pPr marL="342900" indent="-342900">
              <a:buFont typeface="Arial" panose="020B0604020202020204" pitchFamily="34" charset="0"/>
              <a:buChar char="•"/>
            </a:pPr>
            <a:r>
              <a:rPr lang="pt-BR" sz="1800" dirty="0">
                <a:latin typeface="+mj-lt"/>
                <a:ea typeface="+mj-ea"/>
                <a:cs typeface="+mj-cs"/>
              </a:rPr>
              <a:t>Avaliação das Melhores Técnicas Disponíveis</a:t>
            </a:r>
            <a:r>
              <a:rPr lang="en-US" sz="1800" dirty="0" smtClean="0">
                <a:latin typeface="+mj-lt"/>
                <a:ea typeface="+mj-ea"/>
                <a:cs typeface="+mj-cs"/>
              </a:rPr>
              <a:t/>
            </a:r>
            <a:br>
              <a:rPr lang="en-US" sz="1800" dirty="0" smtClean="0">
                <a:latin typeface="+mj-lt"/>
                <a:ea typeface="+mj-ea"/>
                <a:cs typeface="+mj-cs"/>
              </a:rPr>
            </a:br>
            <a:endParaRPr lang="en-US" sz="1800" dirty="0" smtClean="0">
              <a:latin typeface="+mj-lt"/>
              <a:ea typeface="+mj-ea"/>
              <a:cs typeface="+mj-cs"/>
            </a:endParaRPr>
          </a:p>
          <a:p>
            <a:pPr marL="342900" indent="-342900">
              <a:buFont typeface="Arial" panose="020B0604020202020204" pitchFamily="34" charset="0"/>
              <a:buChar char="•"/>
            </a:pPr>
            <a:r>
              <a:rPr lang="en-US" sz="1800" dirty="0" err="1">
                <a:latin typeface="+mj-lt"/>
                <a:ea typeface="+mj-ea"/>
                <a:cs typeface="+mj-cs"/>
              </a:rPr>
              <a:t>Esquema</a:t>
            </a:r>
            <a:r>
              <a:rPr lang="en-US" sz="1800" dirty="0">
                <a:latin typeface="+mj-lt"/>
                <a:ea typeface="+mj-ea"/>
                <a:cs typeface="+mj-cs"/>
              </a:rPr>
              <a:t> de </a:t>
            </a:r>
            <a:r>
              <a:rPr lang="en-US" sz="1800" dirty="0" err="1" smtClean="0">
                <a:latin typeface="+mj-lt"/>
                <a:ea typeface="+mj-ea"/>
                <a:cs typeface="+mj-cs"/>
              </a:rPr>
              <a:t>Comércio</a:t>
            </a:r>
            <a:r>
              <a:rPr lang="en-US" sz="1800" dirty="0" smtClean="0">
                <a:latin typeface="+mj-lt"/>
                <a:ea typeface="+mj-ea"/>
                <a:cs typeface="+mj-cs"/>
              </a:rPr>
              <a:t> de </a:t>
            </a:r>
            <a:r>
              <a:rPr lang="en-US" sz="1800" dirty="0" err="1" smtClean="0">
                <a:latin typeface="+mj-lt"/>
                <a:ea typeface="+mj-ea"/>
                <a:cs typeface="+mj-cs"/>
              </a:rPr>
              <a:t>Emissão</a:t>
            </a:r>
            <a:r>
              <a:rPr lang="en-US" sz="1800" dirty="0" smtClean="0">
                <a:latin typeface="+mj-lt"/>
                <a:ea typeface="+mj-ea"/>
                <a:cs typeface="+mj-cs"/>
              </a:rPr>
              <a:t> de CO</a:t>
            </a:r>
            <a:r>
              <a:rPr lang="en-US" sz="1800" baseline="-25000" dirty="0" smtClean="0">
                <a:latin typeface="+mj-lt"/>
                <a:ea typeface="+mj-ea"/>
                <a:cs typeface="+mj-cs"/>
              </a:rPr>
              <a:t>2</a:t>
            </a:r>
            <a:endParaRPr lang="en-US" sz="1800" dirty="0" smtClean="0">
              <a:latin typeface="+mj-lt"/>
              <a:ea typeface="+mj-ea"/>
              <a:cs typeface="+mj-cs"/>
            </a:endParaRPr>
          </a:p>
          <a:p>
            <a:pPr marL="342900" indent="-342900">
              <a:buFont typeface="Arial" panose="020B0604020202020204" pitchFamily="34" charset="0"/>
              <a:buChar char="•"/>
            </a:pPr>
            <a:endParaRPr lang="en-US" sz="1800" dirty="0" smtClean="0">
              <a:latin typeface="+mj-lt"/>
              <a:ea typeface="+mj-ea"/>
              <a:cs typeface="+mj-cs"/>
            </a:endParaRPr>
          </a:p>
          <a:p>
            <a:pPr marL="342900" indent="-342900">
              <a:buFont typeface="Arial" panose="020B0604020202020204" pitchFamily="34" charset="0"/>
              <a:buChar char="•"/>
            </a:pPr>
            <a:r>
              <a:rPr lang="en-US" sz="1800" dirty="0" err="1" smtClean="0">
                <a:latin typeface="+mj-lt"/>
                <a:ea typeface="+mj-ea"/>
                <a:cs typeface="+mj-cs"/>
              </a:rPr>
              <a:t>Energia</a:t>
            </a:r>
            <a:r>
              <a:rPr lang="en-US" sz="1800" dirty="0" smtClean="0">
                <a:latin typeface="+mj-lt"/>
                <a:ea typeface="+mj-ea"/>
                <a:cs typeface="+mj-cs"/>
              </a:rPr>
              <a:t> </a:t>
            </a:r>
            <a:r>
              <a:rPr lang="en-US" sz="1800" dirty="0" err="1">
                <a:latin typeface="+mj-lt"/>
                <a:ea typeface="+mj-ea"/>
                <a:cs typeface="+mj-cs"/>
              </a:rPr>
              <a:t>renovável</a:t>
            </a:r>
            <a:r>
              <a:rPr lang="en-US" sz="1800" dirty="0" smtClean="0">
                <a:latin typeface="+mj-lt"/>
                <a:ea typeface="+mj-ea"/>
                <a:cs typeface="+mj-cs"/>
              </a:rPr>
              <a:t/>
            </a:r>
            <a:br>
              <a:rPr lang="en-US" sz="1800" dirty="0" smtClean="0">
                <a:latin typeface="+mj-lt"/>
                <a:ea typeface="+mj-ea"/>
                <a:cs typeface="+mj-cs"/>
              </a:rPr>
            </a:br>
            <a:endParaRPr lang="en-US" sz="1800" dirty="0" smtClean="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por </a:t>
            </a:r>
            <a:r>
              <a:rPr lang="pt-BR" sz="1800" dirty="0" smtClean="0">
                <a:latin typeface="+mj-lt"/>
                <a:ea typeface="+mj-ea"/>
                <a:cs typeface="+mj-cs"/>
              </a:rPr>
              <a:t>exemplo: </a:t>
            </a:r>
            <a:r>
              <a:rPr lang="pt-BR" sz="1800" dirty="0">
                <a:latin typeface="+mj-lt"/>
                <a:ea typeface="+mj-ea"/>
                <a:cs typeface="+mj-cs"/>
              </a:rPr>
              <a:t>Poeira </a:t>
            </a:r>
            <a:r>
              <a:rPr lang="pt-BR" sz="1800" dirty="0" smtClean="0">
                <a:latin typeface="+mj-lt"/>
                <a:ea typeface="+mj-ea"/>
                <a:cs typeface="+mj-cs"/>
              </a:rPr>
              <a:t>de Sílica Respirável </a:t>
            </a:r>
            <a:endParaRPr lang="en-US" sz="1800" dirty="0">
              <a:latin typeface="+mj-lt"/>
              <a:ea typeface="+mj-ea"/>
              <a:cs typeface="+mj-cs"/>
            </a:endParaRPr>
          </a:p>
        </p:txBody>
      </p:sp>
      <p:sp>
        <p:nvSpPr>
          <p:cNvPr id="9" name="Titel 1"/>
          <p:cNvSpPr txBox="1">
            <a:spLocks/>
          </p:cNvSpPr>
          <p:nvPr/>
        </p:nvSpPr>
        <p:spPr bwMode="auto">
          <a:xfrm>
            <a:off x="7574999" y="6340678"/>
            <a:ext cx="699230" cy="184666"/>
          </a:xfrm>
          <a:prstGeom prst="rect">
            <a:avLst/>
          </a:prstGeom>
          <a:noFill/>
        </p:spPr>
        <p:txBody>
          <a:bodyPr wrap="none">
            <a:spAutoFit/>
          </a:bodyPr>
          <a:lstStyle>
            <a:defPPr>
              <a:defRPr lang="de-DE"/>
            </a:defPPr>
            <a:lvl1pPr algn="l">
              <a:defRPr sz="1000">
                <a:solidFill>
                  <a:srgbClr val="000000"/>
                </a:solidFill>
                <a:latin typeface="Arial"/>
                <a:cs typeface="Arial" pitchFamily="34" charset="0"/>
              </a:defRPr>
            </a:lvl1pPr>
          </a:lstStyle>
          <a:p>
            <a:r>
              <a:rPr lang="de-DE" sz="600" dirty="0" smtClean="0"/>
              <a:t>Picture: </a:t>
            </a:r>
            <a:r>
              <a:rPr lang="de-DE" sz="600" dirty="0" err="1" smtClean="0"/>
              <a:t>Fotolia</a:t>
            </a:r>
            <a:endParaRPr lang="de-DE" sz="600" dirty="0"/>
          </a:p>
        </p:txBody>
      </p:sp>
      <p:pic>
        <p:nvPicPr>
          <p:cNvPr id="91545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000" y="1674000"/>
            <a:ext cx="2870527" cy="43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7756092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z="2400" dirty="0"/>
              <a:t>Desafios: </a:t>
            </a:r>
            <a:r>
              <a:rPr lang="de-DE" altLang="de-DE" sz="2400" dirty="0" smtClean="0"/>
              <a:t>Reter Pessoal Qualificado</a:t>
            </a:r>
          </a:p>
        </p:txBody>
      </p:sp>
      <p:sp>
        <p:nvSpPr>
          <p:cNvPr id="3" name="Rechteck 2"/>
          <p:cNvSpPr/>
          <p:nvPr/>
        </p:nvSpPr>
        <p:spPr>
          <a:xfrm>
            <a:off x="701824" y="2272804"/>
            <a:ext cx="4878176" cy="3970318"/>
          </a:xfrm>
          <a:prstGeom prst="rect">
            <a:avLst/>
          </a:prstGeom>
        </p:spPr>
        <p:txBody>
          <a:bodyPr wrap="square">
            <a:spAutoFit/>
          </a:bodyPr>
          <a:lstStyle/>
          <a:p>
            <a:pPr marL="342900" indent="-342900">
              <a:buFont typeface="Arial" panose="020B0604020202020204" pitchFamily="34" charset="0"/>
              <a:buChar char="•"/>
            </a:pPr>
            <a:r>
              <a:rPr lang="pt-BR" sz="1800" dirty="0">
                <a:latin typeface="+mj-lt"/>
                <a:ea typeface="+mj-ea"/>
                <a:cs typeface="+mj-cs"/>
              </a:rPr>
              <a:t>Muitos trabalhadores qualificados de fundição </a:t>
            </a:r>
            <a:r>
              <a:rPr lang="pt-BR" sz="1800" dirty="0" smtClean="0">
                <a:latin typeface="+mj-lt"/>
                <a:ea typeface="+mj-ea"/>
                <a:cs typeface="+mj-cs"/>
              </a:rPr>
              <a:t>vão </a:t>
            </a:r>
            <a:r>
              <a:rPr lang="pt-BR" sz="1800" dirty="0">
                <a:latin typeface="+mj-lt"/>
                <a:ea typeface="+mj-ea"/>
                <a:cs typeface="+mj-cs"/>
              </a:rPr>
              <a:t>se aposentar nos próximos anos</a:t>
            </a:r>
            <a:r>
              <a:rPr lang="en-US" sz="1800" dirty="0" smtClean="0">
                <a:latin typeface="+mj-lt"/>
                <a:ea typeface="+mj-ea"/>
                <a:cs typeface="+mj-cs"/>
              </a:rPr>
              <a:t/>
            </a:r>
            <a:br>
              <a:rPr lang="en-US" sz="1800" dirty="0" smtClean="0">
                <a:latin typeface="+mj-lt"/>
                <a:ea typeface="+mj-ea"/>
                <a:cs typeface="+mj-cs"/>
              </a:rPr>
            </a:br>
            <a:endParaRPr lang="en-US" sz="1800" dirty="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Competição por equipe </a:t>
            </a:r>
            <a:r>
              <a:rPr lang="pt-BR" sz="1800" dirty="0" smtClean="0">
                <a:latin typeface="+mj-lt"/>
                <a:ea typeface="+mj-ea"/>
                <a:cs typeface="+mj-cs"/>
              </a:rPr>
              <a:t>se intensifica </a:t>
            </a:r>
            <a:r>
              <a:rPr lang="pt-BR" sz="1800" dirty="0">
                <a:latin typeface="+mj-lt"/>
                <a:ea typeface="+mj-ea"/>
                <a:cs typeface="+mj-cs"/>
              </a:rPr>
              <a:t>devido à mudança de estrutura </a:t>
            </a:r>
            <a:r>
              <a:rPr lang="pt-BR" sz="1800" dirty="0" smtClean="0">
                <a:latin typeface="+mj-lt"/>
                <a:ea typeface="+mj-ea"/>
                <a:cs typeface="+mj-cs"/>
              </a:rPr>
              <a:t>etária</a:t>
            </a:r>
          </a:p>
          <a:p>
            <a:pPr marL="342900" indent="-342900">
              <a:buFont typeface="Arial" panose="020B0604020202020204" pitchFamily="34" charset="0"/>
              <a:buChar char="•"/>
            </a:pPr>
            <a:endParaRPr lang="en-US" sz="1800" dirty="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Requer </a:t>
            </a:r>
            <a:r>
              <a:rPr lang="pt-BR" sz="1800" dirty="0" smtClean="0">
                <a:latin typeface="+mj-lt"/>
                <a:ea typeface="+mj-ea"/>
                <a:cs typeface="+mj-cs"/>
              </a:rPr>
              <a:t>novos programas </a:t>
            </a:r>
            <a:r>
              <a:rPr lang="pt-BR" sz="1800" dirty="0">
                <a:latin typeface="+mj-lt"/>
                <a:ea typeface="+mj-ea"/>
                <a:cs typeface="+mj-cs"/>
              </a:rPr>
              <a:t>de fidelidade </a:t>
            </a:r>
            <a:r>
              <a:rPr lang="pt-BR" sz="1800" dirty="0" smtClean="0">
                <a:latin typeface="+mj-lt"/>
                <a:ea typeface="+mj-ea"/>
                <a:cs typeface="+mj-cs"/>
              </a:rPr>
              <a:t>ao </a:t>
            </a:r>
            <a:r>
              <a:rPr lang="pt-BR" sz="1800" dirty="0">
                <a:latin typeface="+mj-lt"/>
                <a:ea typeface="+mj-ea"/>
                <a:cs typeface="+mj-cs"/>
              </a:rPr>
              <a:t>trabalhador (regimes de pensões, participação nos lucros, a flexibilidade em matéria de família e trabalho)</a:t>
            </a:r>
            <a:endParaRPr lang="en-US" sz="1800" dirty="0" smtClean="0">
              <a:latin typeface="+mj-lt"/>
              <a:ea typeface="+mj-ea"/>
              <a:cs typeface="+mj-cs"/>
            </a:endParaRPr>
          </a:p>
          <a:p>
            <a:pPr marL="342900" indent="-342900" algn="l">
              <a:buFont typeface="Arial" panose="020B0604020202020204" pitchFamily="34" charset="0"/>
              <a:buChar char="•"/>
            </a:pPr>
            <a:endParaRPr lang="en-US" sz="1800" dirty="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Cabe às associações de fundição para apoiar programas</a:t>
            </a:r>
            <a:endParaRPr lang="de-DE" sz="1800" dirty="0">
              <a:latin typeface="+mj-lt"/>
              <a:ea typeface="+mj-ea"/>
              <a:cs typeface="+mj-cs"/>
            </a:endParaRPr>
          </a:p>
        </p:txBody>
      </p:sp>
      <p:sp>
        <p:nvSpPr>
          <p:cNvPr id="6" name="Text Box 4"/>
          <p:cNvSpPr txBox="1">
            <a:spLocks noChangeArrowheads="1"/>
          </p:cNvSpPr>
          <p:nvPr/>
        </p:nvSpPr>
        <p:spPr bwMode="auto">
          <a:xfrm>
            <a:off x="7715113" y="6328012"/>
            <a:ext cx="963725"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de-DE" sz="600" dirty="0" smtClean="0">
                <a:latin typeface="Arial" pitchFamily="34" charset="0"/>
              </a:rPr>
              <a:t>Picture: Buderus, BDG</a:t>
            </a:r>
            <a:endParaRPr lang="de-DE" sz="600" dirty="0">
              <a:latin typeface="Arial" pitchFamily="34" charset="0"/>
            </a:endParaRPr>
          </a:p>
        </p:txBody>
      </p:sp>
      <p:pic>
        <p:nvPicPr>
          <p:cNvPr id="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2068" r="28917"/>
          <a:stretch/>
        </p:blipFill>
        <p:spPr bwMode="auto">
          <a:xfrm>
            <a:off x="5580000" y="1674285"/>
            <a:ext cx="2990062" cy="43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5515151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75656" y="2420888"/>
            <a:ext cx="3456384" cy="21107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2" name="Objekt 1"/>
          <p:cNvGraphicFramePr>
            <a:graphicFrameLocks noChangeAspect="1"/>
          </p:cNvGraphicFramePr>
          <p:nvPr>
            <p:extLst>
              <p:ext uri="{D42A27DB-BD31-4B8C-83A1-F6EECF244321}">
                <p14:modId xmlns="" xmlns:p14="http://schemas.microsoft.com/office/powerpoint/2010/main" val="4151042162"/>
              </p:ext>
            </p:extLst>
          </p:nvPr>
        </p:nvGraphicFramePr>
        <p:xfrm>
          <a:off x="341313" y="1358900"/>
          <a:ext cx="8455025" cy="5226050"/>
        </p:xfrm>
        <a:graphic>
          <a:graphicData uri="http://schemas.openxmlformats.org/presentationml/2006/ole">
            <p:oleObj spid="_x0000_s905324" name="Diagramm" r:id="rId5" imgW="7791434" imgH="4819602" progId="MSGraph.Chart.8">
              <p:embed followColorScheme="full"/>
            </p:oleObj>
          </a:graphicData>
        </a:graphic>
      </p:graphicFrame>
      <p:sp>
        <p:nvSpPr>
          <p:cNvPr id="7171" name="Text Box 4"/>
          <p:cNvSpPr txBox="1">
            <a:spLocks noChangeArrowheads="1"/>
          </p:cNvSpPr>
          <p:nvPr/>
        </p:nvSpPr>
        <p:spPr bwMode="auto">
          <a:xfrm>
            <a:off x="863600" y="1354138"/>
            <a:ext cx="654050" cy="27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de-DE" sz="1200">
                <a:latin typeface="Arial" charset="0"/>
              </a:rPr>
              <a:t>1.000 t</a:t>
            </a:r>
          </a:p>
        </p:txBody>
      </p:sp>
      <p:sp>
        <p:nvSpPr>
          <p:cNvPr id="7172" name="Rectangle 5"/>
          <p:cNvSpPr>
            <a:spLocks noGrp="1" noChangeArrowheads="1"/>
          </p:cNvSpPr>
          <p:nvPr>
            <p:ph type="title" idx="4294967295"/>
          </p:nvPr>
        </p:nvSpPr>
        <p:spPr>
          <a:xfrm>
            <a:off x="685800" y="646113"/>
            <a:ext cx="7772400" cy="838200"/>
          </a:xfrm>
        </p:spPr>
        <p:txBody>
          <a:bodyPr/>
          <a:lstStyle/>
          <a:p>
            <a:pPr eaLnBrk="1" hangingPunct="1">
              <a:defRPr/>
            </a:pPr>
            <a:r>
              <a:rPr lang="en-US" sz="2400" dirty="0" err="1" smtClean="0"/>
              <a:t>Produtores</a:t>
            </a:r>
            <a:r>
              <a:rPr lang="en-US" sz="2400" dirty="0" smtClean="0"/>
              <a:t> de </a:t>
            </a:r>
            <a:r>
              <a:rPr lang="en-US" sz="2400" dirty="0" err="1" smtClean="0"/>
              <a:t>Fundidos</a:t>
            </a:r>
            <a:r>
              <a:rPr lang="en-US" sz="2400" dirty="0" smtClean="0"/>
              <a:t> </a:t>
            </a:r>
            <a:r>
              <a:rPr lang="en-US" sz="2400" dirty="0" err="1" smtClean="0"/>
              <a:t>Europeus</a:t>
            </a:r>
            <a:r>
              <a:rPr lang="en-US" sz="2400" dirty="0" smtClean="0"/>
              <a:t> 2014</a:t>
            </a:r>
            <a:endParaRPr lang="de-DE" sz="2400" dirty="0"/>
          </a:p>
        </p:txBody>
      </p:sp>
      <p:sp>
        <p:nvSpPr>
          <p:cNvPr id="10" name="Text Box 3"/>
          <p:cNvSpPr txBox="1">
            <a:spLocks noChangeArrowheads="1"/>
          </p:cNvSpPr>
          <p:nvPr/>
        </p:nvSpPr>
        <p:spPr bwMode="auto">
          <a:xfrm>
            <a:off x="620713" y="6308725"/>
            <a:ext cx="922047"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r>
              <a:rPr lang="de-DE" sz="1000" dirty="0" smtClean="0">
                <a:latin typeface="Arial" pitchFamily="34" charset="0"/>
              </a:rPr>
              <a:t>Fonte: CAEF</a:t>
            </a:r>
            <a:endParaRPr lang="de-DE" sz="1000" dirty="0">
              <a:latin typeface="Arial" pitchFamily="34" charset="0"/>
            </a:endParaRPr>
          </a:p>
        </p:txBody>
      </p:sp>
      <p:sp>
        <p:nvSpPr>
          <p:cNvPr id="6" name="Text Box 3"/>
          <p:cNvSpPr txBox="1">
            <a:spLocks noChangeArrowheads="1"/>
          </p:cNvSpPr>
          <p:nvPr/>
        </p:nvSpPr>
        <p:spPr bwMode="auto">
          <a:xfrm>
            <a:off x="1321154" y="1673805"/>
            <a:ext cx="4600995" cy="646331"/>
          </a:xfrm>
          <a:prstGeom prst="rect">
            <a:avLst/>
          </a:prstGeom>
          <a:solidFill>
            <a:schemeClr val="bg1"/>
          </a:solidFill>
          <a:ln>
            <a:noFill/>
          </a:ln>
          <a:effectLs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r>
              <a:rPr lang="de-DE" sz="1800" dirty="0" smtClean="0">
                <a:latin typeface="+mj-lt"/>
                <a:ea typeface="+mj-ea"/>
                <a:cs typeface="+mj-cs"/>
              </a:rPr>
              <a:t>Volume Produção 15.3 m tons (+5.7%)</a:t>
            </a:r>
          </a:p>
          <a:p>
            <a:pPr algn="l"/>
            <a:r>
              <a:rPr lang="de-DE" sz="1800" dirty="0" smtClean="0">
                <a:latin typeface="+mj-lt"/>
                <a:ea typeface="+mj-ea"/>
                <a:cs typeface="+mj-cs"/>
              </a:rPr>
              <a:t>Faturamento 41.4 bi Euro</a:t>
            </a:r>
            <a:endParaRPr lang="de-DE" sz="1800" dirty="0">
              <a:latin typeface="+mj-lt"/>
              <a:ea typeface="+mj-ea"/>
              <a:cs typeface="+mj-cs"/>
            </a:endParaRPr>
          </a:p>
        </p:txBody>
      </p:sp>
    </p:spTree>
    <p:extLst>
      <p:ext uri="{BB962C8B-B14F-4D97-AF65-F5344CB8AC3E}">
        <p14:creationId xmlns="" xmlns:p14="http://schemas.microsoft.com/office/powerpoint/2010/main" val="318953306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z="2400" dirty="0"/>
              <a:t>Reter </a:t>
            </a:r>
            <a:r>
              <a:rPr lang="de-DE" altLang="de-DE" sz="2400" dirty="0" smtClean="0"/>
              <a:t>Pessoal Qualificado</a:t>
            </a:r>
            <a:r>
              <a:rPr lang="de-DE" altLang="de-DE" sz="2400" dirty="0"/>
              <a:t>: </a:t>
            </a:r>
            <a:r>
              <a:rPr lang="de-DE" altLang="de-DE" sz="2400" dirty="0" smtClean="0"/>
              <a:t>Academia VDG </a:t>
            </a:r>
          </a:p>
        </p:txBody>
      </p:sp>
      <p:pic>
        <p:nvPicPr>
          <p:cNvPr id="552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3699" y="1469716"/>
            <a:ext cx="6936602" cy="483960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5616" y="4750559"/>
            <a:ext cx="3312368" cy="15587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694546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z="2400" dirty="0"/>
              <a:t>Sensibilização: Website Powerguss</a:t>
            </a:r>
            <a:endParaRPr lang="de-DE" altLang="de-DE" sz="2400" dirty="0" smtClean="0"/>
          </a:p>
        </p:txBody>
      </p:sp>
      <p:pic>
        <p:nvPicPr>
          <p:cNvPr id="563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97461" y="1470920"/>
            <a:ext cx="6949079" cy="48384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65501003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46113"/>
            <a:ext cx="8278688" cy="838200"/>
          </a:xfrm>
        </p:spPr>
        <p:txBody>
          <a:bodyPr/>
          <a:lstStyle/>
          <a:p>
            <a:pPr eaLnBrk="1" hangingPunct="1"/>
            <a:r>
              <a:rPr lang="de-DE" altLang="de-DE" sz="2400" dirty="0" smtClean="0"/>
              <a:t>Impulsionando </a:t>
            </a:r>
            <a:r>
              <a:rPr lang="de-DE" altLang="de-DE" sz="2400" dirty="0"/>
              <a:t>Jovens Talentos: Revista </a:t>
            </a:r>
            <a:r>
              <a:rPr lang="de-DE" altLang="de-DE" sz="2400" dirty="0" smtClean="0"/>
              <a:t>Juventude</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24097" y="1470920"/>
            <a:ext cx="3495807" cy="48384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1596505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76064" y="646113"/>
            <a:ext cx="7772400" cy="838200"/>
          </a:xfrm>
        </p:spPr>
        <p:txBody>
          <a:bodyPr/>
          <a:lstStyle/>
          <a:p>
            <a:pPr eaLnBrk="1" hangingPunct="1"/>
            <a:r>
              <a:rPr lang="pt-BR" altLang="de-DE" sz="2400" dirty="0"/>
              <a:t>Alcançando os Jovens: </a:t>
            </a:r>
            <a:r>
              <a:rPr lang="pt-BR" altLang="de-DE" sz="2400" dirty="0" smtClean="0"/>
              <a:t>Canal </a:t>
            </a:r>
            <a:r>
              <a:rPr lang="pt-BR" altLang="de-DE" sz="2400" dirty="0" err="1" smtClean="0"/>
              <a:t>Youtube</a:t>
            </a:r>
            <a:endParaRPr lang="de-DE" altLang="de-DE" sz="2400" dirty="0" smtClean="0"/>
          </a:p>
        </p:txBody>
      </p:sp>
      <p:pic>
        <p:nvPicPr>
          <p:cNvPr id="1026" name="Picture 2">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96601" y="1470920"/>
            <a:ext cx="6950799" cy="48384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48174125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pt-BR" altLang="de-DE" sz="2400" dirty="0"/>
              <a:t>Material, uma Questão de Imagem</a:t>
            </a:r>
            <a:endParaRPr lang="de-DE" altLang="de-DE" sz="2400" dirty="0" smtClean="0"/>
          </a:p>
        </p:txBody>
      </p:sp>
      <p:sp>
        <p:nvSpPr>
          <p:cNvPr id="3" name="Rechteck 2"/>
          <p:cNvSpPr/>
          <p:nvPr/>
        </p:nvSpPr>
        <p:spPr>
          <a:xfrm>
            <a:off x="701824" y="2272804"/>
            <a:ext cx="8026318" cy="3139321"/>
          </a:xfrm>
          <a:prstGeom prst="rect">
            <a:avLst/>
          </a:prstGeom>
        </p:spPr>
        <p:txBody>
          <a:bodyPr wrap="square">
            <a:spAutoFit/>
          </a:bodyPr>
          <a:lstStyle/>
          <a:p>
            <a:pPr marL="342900" indent="-342900">
              <a:buFont typeface="Arial" panose="020B0604020202020204" pitchFamily="34" charset="0"/>
              <a:buChar char="•"/>
              <a:tabLst>
                <a:tab pos="4305300" algn="r"/>
              </a:tabLst>
            </a:pPr>
            <a:r>
              <a:rPr lang="en-US" sz="1800" b="1" dirty="0" err="1" smtClean="0">
                <a:latin typeface="+mj-lt"/>
                <a:ea typeface="+mj-ea"/>
                <a:cs typeface="+mj-cs"/>
              </a:rPr>
              <a:t>Não</a:t>
            </a:r>
            <a:r>
              <a:rPr lang="en-US" sz="1800" b="1" dirty="0" smtClean="0">
                <a:latin typeface="+mj-lt"/>
                <a:ea typeface="+mj-ea"/>
                <a:cs typeface="+mj-cs"/>
              </a:rPr>
              <a:t> </a:t>
            </a:r>
            <a:r>
              <a:rPr lang="en-US" sz="1800" b="1" dirty="0" err="1" smtClean="0">
                <a:latin typeface="+mj-lt"/>
                <a:ea typeface="+mj-ea"/>
                <a:cs typeface="+mj-cs"/>
              </a:rPr>
              <a:t>Ferroso</a:t>
            </a:r>
            <a:r>
              <a:rPr lang="en-US" sz="1800" dirty="0" smtClean="0">
                <a:latin typeface="+mj-lt"/>
                <a:ea typeface="+mj-ea"/>
                <a:cs typeface="+mj-cs"/>
              </a:rPr>
              <a:t>, </a:t>
            </a:r>
            <a:br>
              <a:rPr lang="en-US" sz="1800" dirty="0" smtClean="0">
                <a:latin typeface="+mj-lt"/>
                <a:ea typeface="+mj-ea"/>
                <a:cs typeface="+mj-cs"/>
              </a:rPr>
            </a:br>
            <a:r>
              <a:rPr lang="pt-BR" sz="1800" dirty="0">
                <a:latin typeface="+mj-lt"/>
                <a:ea typeface="+mj-ea"/>
                <a:cs typeface="+mj-cs"/>
              </a:rPr>
              <a:t>especialmente alumínio e magnésio </a:t>
            </a:r>
            <a:r>
              <a:rPr lang="pt-BR" sz="1800" dirty="0" smtClean="0">
                <a:latin typeface="+mj-lt"/>
                <a:ea typeface="+mj-ea"/>
                <a:cs typeface="+mj-cs"/>
              </a:rPr>
              <a:t>têm</a:t>
            </a:r>
            <a:br>
              <a:rPr lang="pt-BR" sz="1800" dirty="0" smtClean="0">
                <a:latin typeface="+mj-lt"/>
                <a:ea typeface="+mj-ea"/>
                <a:cs typeface="+mj-cs"/>
              </a:rPr>
            </a:br>
            <a:r>
              <a:rPr lang="pt-BR" sz="1800" dirty="0" smtClean="0">
                <a:latin typeface="+mj-lt"/>
                <a:ea typeface="+mj-ea"/>
                <a:cs typeface="+mj-cs"/>
              </a:rPr>
              <a:t>uma </a:t>
            </a:r>
            <a:r>
              <a:rPr lang="pt-BR" sz="1800" dirty="0">
                <a:latin typeface="+mj-lt"/>
                <a:ea typeface="+mj-ea"/>
                <a:cs typeface="+mj-cs"/>
              </a:rPr>
              <a:t>imagem positiva</a:t>
            </a:r>
            <a:r>
              <a:rPr lang="en-US" sz="1800" dirty="0" smtClean="0">
                <a:latin typeface="+mj-lt"/>
                <a:ea typeface="+mj-ea"/>
                <a:cs typeface="+mj-cs"/>
              </a:rPr>
              <a:t/>
            </a:r>
            <a:br>
              <a:rPr lang="en-US" sz="1800" dirty="0" smtClean="0">
                <a:latin typeface="+mj-lt"/>
                <a:ea typeface="+mj-ea"/>
                <a:cs typeface="+mj-cs"/>
              </a:rPr>
            </a:br>
            <a:endParaRPr lang="en-US" sz="1800" dirty="0">
              <a:latin typeface="+mj-lt"/>
              <a:ea typeface="+mj-ea"/>
              <a:cs typeface="+mj-cs"/>
            </a:endParaRPr>
          </a:p>
          <a:p>
            <a:pPr marL="342900" indent="-342900">
              <a:buFont typeface="Arial" panose="020B0604020202020204" pitchFamily="34" charset="0"/>
              <a:buChar char="•"/>
            </a:pPr>
            <a:r>
              <a:rPr lang="en-US" sz="1800" b="1" dirty="0" smtClean="0">
                <a:latin typeface="+mj-lt"/>
                <a:ea typeface="+mj-ea"/>
                <a:cs typeface="+mj-cs"/>
              </a:rPr>
              <a:t>Ferro e </a:t>
            </a:r>
            <a:r>
              <a:rPr lang="en-US" sz="1800" b="1" dirty="0" err="1" smtClean="0">
                <a:latin typeface="+mj-lt"/>
                <a:ea typeface="+mj-ea"/>
                <a:cs typeface="+mj-cs"/>
              </a:rPr>
              <a:t>Aço</a:t>
            </a:r>
            <a:r>
              <a:rPr lang="en-US" sz="1800" dirty="0" smtClean="0">
                <a:latin typeface="+mj-lt"/>
                <a:ea typeface="+mj-ea"/>
                <a:cs typeface="+mj-cs"/>
              </a:rPr>
              <a:t/>
            </a:r>
            <a:br>
              <a:rPr lang="en-US" sz="1800" dirty="0" smtClean="0">
                <a:latin typeface="+mj-lt"/>
                <a:ea typeface="+mj-ea"/>
                <a:cs typeface="+mj-cs"/>
              </a:rPr>
            </a:br>
            <a:r>
              <a:rPr lang="pt-BR" sz="1800" dirty="0">
                <a:latin typeface="+mj-lt"/>
                <a:ea typeface="+mj-ea"/>
                <a:cs typeface="+mj-cs"/>
              </a:rPr>
              <a:t>É muitas vezes combinada com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atributos </a:t>
            </a:r>
            <a:r>
              <a:rPr lang="pt-BR" sz="1800" dirty="0">
                <a:latin typeface="+mj-lt"/>
                <a:ea typeface="+mj-ea"/>
                <a:cs typeface="+mj-cs"/>
              </a:rPr>
              <a:t>como enferrujado, sujo, pesado</a:t>
            </a:r>
            <a:endParaRPr lang="en-US" sz="1800" dirty="0">
              <a:latin typeface="+mj-lt"/>
              <a:ea typeface="+mj-ea"/>
              <a:cs typeface="+mj-cs"/>
            </a:endParaRPr>
          </a:p>
          <a:p>
            <a:pPr marL="342900" indent="-342900" algn="l">
              <a:buFont typeface="Arial" panose="020B0604020202020204" pitchFamily="34" charset="0"/>
              <a:buChar char="•"/>
            </a:pPr>
            <a:endParaRPr lang="en-US" sz="1800" dirty="0" smtClean="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As vantagens de ferrosos e aço precisa de mais promoção: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construção </a:t>
            </a:r>
            <a:r>
              <a:rPr lang="pt-BR" sz="1800" dirty="0">
                <a:latin typeface="+mj-lt"/>
                <a:ea typeface="+mj-ea"/>
                <a:cs typeface="+mj-cs"/>
              </a:rPr>
              <a:t>otimizada, leve, multifuncionalidade, os custos de </a:t>
            </a:r>
            <a:r>
              <a:rPr lang="pt-BR" sz="1800" dirty="0" smtClean="0">
                <a:latin typeface="+mj-lt"/>
                <a:ea typeface="+mj-ea"/>
                <a:cs typeface="+mj-cs"/>
              </a:rPr>
              <a:t/>
            </a:r>
            <a:br>
              <a:rPr lang="pt-BR" sz="1800" dirty="0" smtClean="0">
                <a:latin typeface="+mj-lt"/>
                <a:ea typeface="+mj-ea"/>
                <a:cs typeface="+mj-cs"/>
              </a:rPr>
            </a:br>
            <a:r>
              <a:rPr lang="pt-BR" sz="1800" dirty="0" smtClean="0">
                <a:latin typeface="+mj-lt"/>
                <a:ea typeface="+mj-ea"/>
                <a:cs typeface="+mj-cs"/>
              </a:rPr>
              <a:t>matéria-prima</a:t>
            </a:r>
            <a:r>
              <a:rPr lang="pt-BR" sz="1800" dirty="0">
                <a:latin typeface="+mj-lt"/>
                <a:ea typeface="+mj-ea"/>
                <a:cs typeface="+mj-cs"/>
              </a:rPr>
              <a:t>, fácil usinagem etc.</a:t>
            </a:r>
            <a:endParaRPr lang="de-DE" sz="1800" dirty="0">
              <a:latin typeface="+mj-lt"/>
              <a:ea typeface="+mj-ea"/>
              <a:cs typeface="+mj-cs"/>
            </a:endParaRPr>
          </a:p>
        </p:txBody>
      </p:sp>
      <p:pic>
        <p:nvPicPr>
          <p:cNvPr id="4" name="772df0d2-5c7b-4465-852a-117633e172cd" descr="E940C195-A95A-4861-8A7B-C76BCB1FF9BD@hdg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6042" y="1724357"/>
            <a:ext cx="3378539" cy="2856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rot="16200000">
            <a:off x="8378528" y="6011388"/>
            <a:ext cx="699229"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de-DE" sz="600" dirty="0" smtClean="0">
                <a:latin typeface="Arial" pitchFamily="34" charset="0"/>
              </a:rPr>
              <a:t>Picture: </a:t>
            </a:r>
            <a:r>
              <a:rPr lang="de-DE" sz="600" dirty="0" err="1" smtClean="0">
                <a:latin typeface="Arial" pitchFamily="34" charset="0"/>
              </a:rPr>
              <a:t>Fotolia</a:t>
            </a:r>
            <a:endParaRPr lang="de-DE" sz="600" dirty="0">
              <a:latin typeface="Arial" pitchFamily="34" charset="0"/>
            </a:endParaRPr>
          </a:p>
        </p:txBody>
      </p:sp>
    </p:spTree>
    <p:extLst>
      <p:ext uri="{BB962C8B-B14F-4D97-AF65-F5344CB8AC3E}">
        <p14:creationId xmlns="" xmlns:p14="http://schemas.microsoft.com/office/powerpoint/2010/main" val="35542258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de-DE" sz="2400" dirty="0" err="1" smtClean="0"/>
              <a:t>Conclusão</a:t>
            </a:r>
            <a:endParaRPr lang="de-DE" altLang="de-DE" sz="2400" dirty="0" smtClean="0"/>
          </a:p>
        </p:txBody>
      </p:sp>
      <p:sp>
        <p:nvSpPr>
          <p:cNvPr id="3" name="Rechteck 2"/>
          <p:cNvSpPr/>
          <p:nvPr/>
        </p:nvSpPr>
        <p:spPr>
          <a:xfrm>
            <a:off x="701824" y="2060848"/>
            <a:ext cx="8262664" cy="3693319"/>
          </a:xfrm>
          <a:prstGeom prst="rect">
            <a:avLst/>
          </a:prstGeom>
        </p:spPr>
        <p:txBody>
          <a:bodyPr wrap="square">
            <a:spAutoFit/>
          </a:bodyPr>
          <a:lstStyle/>
          <a:p>
            <a:pPr marL="342900" indent="-342900">
              <a:buFont typeface="Arial" panose="020B0604020202020204" pitchFamily="34" charset="0"/>
              <a:buChar char="•"/>
            </a:pPr>
            <a:endParaRPr lang="pt-BR" sz="1800" b="1" dirty="0">
              <a:latin typeface="+mj-lt"/>
              <a:ea typeface="+mj-ea"/>
              <a:cs typeface="+mj-cs"/>
            </a:endParaRPr>
          </a:p>
          <a:p>
            <a:pPr marL="342900" indent="-342900">
              <a:buFont typeface="Arial" panose="020B0604020202020204" pitchFamily="34" charset="0"/>
              <a:buChar char="•"/>
            </a:pPr>
            <a:r>
              <a:rPr lang="pt-BR" sz="1800" b="1" dirty="0">
                <a:latin typeface="+mj-lt"/>
                <a:ea typeface="+mj-ea"/>
                <a:cs typeface="+mj-cs"/>
              </a:rPr>
              <a:t>As indústrias-chave </a:t>
            </a:r>
            <a:r>
              <a:rPr lang="pt-BR" sz="1800" b="1" dirty="0" smtClean="0">
                <a:latin typeface="+mj-lt"/>
                <a:ea typeface="+mj-ea"/>
                <a:cs typeface="+mj-cs"/>
              </a:rPr>
              <a:t>vão </a:t>
            </a:r>
            <a:r>
              <a:rPr lang="pt-BR" sz="1800" b="1" dirty="0">
                <a:latin typeface="+mj-lt"/>
                <a:ea typeface="+mj-ea"/>
                <a:cs typeface="+mj-cs"/>
              </a:rPr>
              <a:t>crescer </a:t>
            </a:r>
            <a:r>
              <a:rPr lang="pt-BR" sz="1800" dirty="0">
                <a:latin typeface="+mj-lt"/>
                <a:ea typeface="+mj-ea"/>
                <a:cs typeface="+mj-cs"/>
              </a:rPr>
              <a:t>durante os próximos anos. Portanto indústria de fundição tem um futuro</a:t>
            </a:r>
            <a:endParaRPr lang="en-US" sz="1800" dirty="0" smtClean="0">
              <a:latin typeface="+mj-lt"/>
              <a:ea typeface="+mj-ea"/>
              <a:cs typeface="+mj-cs"/>
            </a:endParaRPr>
          </a:p>
          <a:p>
            <a:pPr marL="342900" indent="-342900" algn="l">
              <a:buFont typeface="Arial" panose="020B0604020202020204" pitchFamily="34" charset="0"/>
              <a:buChar char="•"/>
            </a:pPr>
            <a:endParaRPr lang="en-US" sz="1800" dirty="0">
              <a:latin typeface="+mj-lt"/>
              <a:ea typeface="+mj-ea"/>
              <a:cs typeface="+mj-cs"/>
            </a:endParaRPr>
          </a:p>
          <a:p>
            <a:pPr marL="342900" indent="-342900">
              <a:buFont typeface="Arial" panose="020B0604020202020204" pitchFamily="34" charset="0"/>
              <a:buChar char="•"/>
            </a:pPr>
            <a:r>
              <a:rPr lang="pt-BR" sz="1800" dirty="0">
                <a:latin typeface="+mj-lt"/>
                <a:ea typeface="+mj-ea"/>
                <a:cs typeface="+mj-cs"/>
              </a:rPr>
              <a:t>Apesar margens menores, </a:t>
            </a:r>
            <a:r>
              <a:rPr lang="pt-BR" sz="1800" b="1" dirty="0">
                <a:latin typeface="+mj-lt"/>
                <a:ea typeface="+mj-ea"/>
                <a:cs typeface="+mj-cs"/>
              </a:rPr>
              <a:t>fundições tem que encontrar maneiras de investir</a:t>
            </a:r>
            <a:r>
              <a:rPr lang="pt-BR" sz="1800" dirty="0">
                <a:latin typeface="+mj-lt"/>
                <a:ea typeface="+mj-ea"/>
                <a:cs typeface="+mj-cs"/>
              </a:rPr>
              <a:t> continuamente em tecnologia</a:t>
            </a:r>
            <a:endParaRPr lang="en-US" sz="1800" dirty="0" smtClean="0">
              <a:latin typeface="+mj-lt"/>
              <a:ea typeface="+mj-ea"/>
              <a:cs typeface="+mj-cs"/>
            </a:endParaRPr>
          </a:p>
          <a:p>
            <a:pPr marL="342900" indent="-342900" algn="l">
              <a:buFont typeface="Arial" panose="020B0604020202020204" pitchFamily="34" charset="0"/>
              <a:buChar char="•"/>
            </a:pPr>
            <a:endParaRPr lang="en-US" sz="1800" dirty="0" smtClean="0">
              <a:latin typeface="+mj-lt"/>
              <a:ea typeface="+mj-ea"/>
              <a:cs typeface="+mj-cs"/>
            </a:endParaRPr>
          </a:p>
          <a:p>
            <a:pPr marL="342900" indent="-342900">
              <a:buFont typeface="Arial" panose="020B0604020202020204" pitchFamily="34" charset="0"/>
              <a:buChar char="•"/>
            </a:pPr>
            <a:r>
              <a:rPr lang="pt-BR" sz="1800" b="1" dirty="0">
                <a:latin typeface="+mj-lt"/>
                <a:ea typeface="+mj-ea"/>
                <a:cs typeface="+mj-cs"/>
              </a:rPr>
              <a:t>Os clientes precisam ser instruídos </a:t>
            </a:r>
            <a:r>
              <a:rPr lang="pt-BR" sz="1800" dirty="0">
                <a:latin typeface="+mj-lt"/>
                <a:ea typeface="+mj-ea"/>
                <a:cs typeface="+mj-cs"/>
              </a:rPr>
              <a:t>de vantagens </a:t>
            </a:r>
            <a:r>
              <a:rPr lang="pt-BR" sz="1800" dirty="0" smtClean="0">
                <a:latin typeface="+mj-lt"/>
                <a:ea typeface="+mj-ea"/>
                <a:cs typeface="+mj-cs"/>
              </a:rPr>
              <a:t>de diferentes materiais, </a:t>
            </a:r>
            <a:r>
              <a:rPr lang="pt-BR" sz="1800" dirty="0">
                <a:latin typeface="+mj-lt"/>
                <a:ea typeface="+mj-ea"/>
                <a:cs typeface="+mj-cs"/>
              </a:rPr>
              <a:t>processos de fundição e as diferentes maneiras de encontrar soluções para a funcionalidade necessária</a:t>
            </a:r>
            <a:endParaRPr lang="en-US" sz="1800" dirty="0">
              <a:latin typeface="+mj-lt"/>
              <a:ea typeface="+mj-ea"/>
              <a:cs typeface="+mj-cs"/>
            </a:endParaRPr>
          </a:p>
          <a:p>
            <a:pPr algn="l"/>
            <a:endParaRPr lang="en-US" sz="1800" dirty="0" smtClean="0">
              <a:latin typeface="+mj-lt"/>
              <a:ea typeface="+mj-ea"/>
              <a:cs typeface="+mj-cs"/>
            </a:endParaRPr>
          </a:p>
          <a:p>
            <a:pPr marL="342900" indent="-342900">
              <a:buFont typeface="Arial" panose="020B0604020202020204" pitchFamily="34" charset="0"/>
              <a:buChar char="•"/>
            </a:pPr>
            <a:r>
              <a:rPr lang="pt-BR" sz="1800" b="1" dirty="0">
                <a:latin typeface="+mj-lt"/>
                <a:ea typeface="+mj-ea"/>
                <a:cs typeface="+mj-cs"/>
              </a:rPr>
              <a:t>Envelhecimento da força de trabalho: </a:t>
            </a:r>
            <a:r>
              <a:rPr lang="pt-BR" sz="1800" dirty="0">
                <a:latin typeface="+mj-lt"/>
                <a:ea typeface="+mj-ea"/>
                <a:cs typeface="+mj-cs"/>
              </a:rPr>
              <a:t>Fundições estão competindo para trabalhadores jovens, de alto potencial e funcionários </a:t>
            </a:r>
            <a:r>
              <a:rPr lang="pt-BR" sz="1800" dirty="0" smtClean="0">
                <a:latin typeface="+mj-lt"/>
                <a:ea typeface="+mj-ea"/>
                <a:cs typeface="+mj-cs"/>
              </a:rPr>
              <a:t>experientes</a:t>
            </a:r>
            <a:endParaRPr lang="en-US" sz="1800" dirty="0" smtClean="0">
              <a:latin typeface="+mj-lt"/>
              <a:ea typeface="+mj-ea"/>
              <a:cs typeface="+mj-cs"/>
            </a:endParaRPr>
          </a:p>
        </p:txBody>
      </p:sp>
    </p:spTree>
    <p:extLst>
      <p:ext uri="{BB962C8B-B14F-4D97-AF65-F5344CB8AC3E}">
        <p14:creationId xmlns="" xmlns:p14="http://schemas.microsoft.com/office/powerpoint/2010/main" val="56810410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863600"/>
            <a:ext cx="8280400" cy="4679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defRPr sz="1600">
                <a:solidFill>
                  <a:srgbClr val="000066"/>
                </a:solidFill>
                <a:latin typeface="Arial" pitchFamily="34" charset="0"/>
                <a:sym typeface="Symbol" pitchFamily="18" charset="2"/>
              </a:defRPr>
            </a:lvl1pPr>
            <a:lvl2pPr marL="742950" indent="-285750" algn="l" eaLnBrk="0" hangingPunct="0">
              <a:lnSpc>
                <a:spcPct val="140000"/>
              </a:lnSpc>
              <a:spcBef>
                <a:spcPct val="20000"/>
              </a:spcBef>
              <a:defRPr sz="1400">
                <a:solidFill>
                  <a:srgbClr val="000066"/>
                </a:solidFill>
                <a:latin typeface="Arial" pitchFamily="34" charset="0"/>
                <a:sym typeface="Symbol" pitchFamily="18" charset="2"/>
              </a:defRPr>
            </a:lvl2pPr>
            <a:lvl3pPr marL="1143000" indent="-228600" algn="l" eaLnBrk="0" hangingPunct="0">
              <a:lnSpc>
                <a:spcPct val="120000"/>
              </a:lnSpc>
              <a:spcBef>
                <a:spcPct val="20000"/>
              </a:spcBef>
              <a:defRPr sz="1400">
                <a:solidFill>
                  <a:srgbClr val="000066"/>
                </a:solidFill>
                <a:latin typeface="Arial" pitchFamily="34" charset="0"/>
                <a:sym typeface="Symbol" pitchFamily="18" charset="2"/>
              </a:defRPr>
            </a:lvl3pPr>
            <a:lvl4pPr marL="1600200" indent="-228600" algn="l" eaLnBrk="0" hangingPunct="0">
              <a:lnSpc>
                <a:spcPct val="130000"/>
              </a:lnSpc>
              <a:spcBef>
                <a:spcPct val="20000"/>
              </a:spcBef>
              <a:defRPr sz="1400">
                <a:solidFill>
                  <a:srgbClr val="000066"/>
                </a:solidFill>
                <a:latin typeface="Arial" pitchFamily="34" charset="0"/>
                <a:sym typeface="Symbol" pitchFamily="18" charset="2"/>
              </a:defRPr>
            </a:lvl4pPr>
            <a:lvl5pPr marL="2057400" indent="-228600" algn="l" eaLnBrk="0" hangingPunct="0">
              <a:lnSpc>
                <a:spcPct val="120000"/>
              </a:lnSpc>
              <a:spcBef>
                <a:spcPct val="20000"/>
              </a:spcBef>
              <a:defRPr sz="1400">
                <a:solidFill>
                  <a:srgbClr val="000066"/>
                </a:solidFill>
                <a:latin typeface="Arial" pitchFamily="34" charset="0"/>
                <a:sym typeface="Symbol" pitchFamily="18" charset="2"/>
              </a:defRPr>
            </a:lvl5pPr>
            <a:lvl6pPr marL="2514600" indent="-228600" eaLnBrk="0" fontAlgn="base" hangingPunct="0">
              <a:lnSpc>
                <a:spcPct val="120000"/>
              </a:lnSpc>
              <a:spcBef>
                <a:spcPct val="20000"/>
              </a:spcBef>
              <a:spcAft>
                <a:spcPct val="0"/>
              </a:spcAft>
              <a:defRPr sz="1400">
                <a:solidFill>
                  <a:srgbClr val="000066"/>
                </a:solidFill>
                <a:latin typeface="Arial" pitchFamily="34" charset="0"/>
                <a:sym typeface="Symbol" pitchFamily="18" charset="2"/>
              </a:defRPr>
            </a:lvl6pPr>
            <a:lvl7pPr marL="2971800" indent="-228600" eaLnBrk="0" fontAlgn="base" hangingPunct="0">
              <a:lnSpc>
                <a:spcPct val="120000"/>
              </a:lnSpc>
              <a:spcBef>
                <a:spcPct val="20000"/>
              </a:spcBef>
              <a:spcAft>
                <a:spcPct val="0"/>
              </a:spcAft>
              <a:defRPr sz="1400">
                <a:solidFill>
                  <a:srgbClr val="000066"/>
                </a:solidFill>
                <a:latin typeface="Arial" pitchFamily="34" charset="0"/>
                <a:sym typeface="Symbol" pitchFamily="18" charset="2"/>
              </a:defRPr>
            </a:lvl7pPr>
            <a:lvl8pPr marL="3429000" indent="-228600" eaLnBrk="0" fontAlgn="base" hangingPunct="0">
              <a:lnSpc>
                <a:spcPct val="120000"/>
              </a:lnSpc>
              <a:spcBef>
                <a:spcPct val="20000"/>
              </a:spcBef>
              <a:spcAft>
                <a:spcPct val="0"/>
              </a:spcAft>
              <a:defRPr sz="1400">
                <a:solidFill>
                  <a:srgbClr val="000066"/>
                </a:solidFill>
                <a:latin typeface="Arial" pitchFamily="34" charset="0"/>
                <a:sym typeface="Symbol" pitchFamily="18" charset="2"/>
              </a:defRPr>
            </a:lvl8pPr>
            <a:lvl9pPr marL="3886200" indent="-228600" eaLnBrk="0" fontAlgn="base" hangingPunct="0">
              <a:lnSpc>
                <a:spcPct val="120000"/>
              </a:lnSpc>
              <a:spcBef>
                <a:spcPct val="20000"/>
              </a:spcBef>
              <a:spcAft>
                <a:spcPct val="0"/>
              </a:spcAft>
              <a:defRPr sz="1400">
                <a:solidFill>
                  <a:srgbClr val="000066"/>
                </a:solidFill>
                <a:latin typeface="Arial" pitchFamily="34" charset="0"/>
                <a:sym typeface="Symbol" pitchFamily="18" charset="2"/>
              </a:defRPr>
            </a:lvl9pPr>
          </a:lstStyle>
          <a:p>
            <a:pPr eaLnBrk="1" hangingPunct="1">
              <a:spcBef>
                <a:spcPct val="0"/>
              </a:spcBef>
            </a:pPr>
            <a:endParaRPr lang="de-DE" altLang="de-DE" sz="2200" dirty="0">
              <a:solidFill>
                <a:schemeClr val="tx1"/>
              </a:solidFill>
            </a:endParaRPr>
          </a:p>
        </p:txBody>
      </p:sp>
      <p:sp>
        <p:nvSpPr>
          <p:cNvPr id="28675" name="Rectangle 3"/>
          <p:cNvSpPr>
            <a:spLocks noGrp="1" noChangeArrowheads="1"/>
          </p:cNvSpPr>
          <p:nvPr>
            <p:ph type="title"/>
          </p:nvPr>
        </p:nvSpPr>
        <p:spPr>
          <a:xfrm>
            <a:off x="1764804" y="646113"/>
            <a:ext cx="5614392" cy="838200"/>
          </a:xfrm>
          <a:noFill/>
        </p:spPr>
        <p:txBody>
          <a:bodyPr/>
          <a:lstStyle/>
          <a:p>
            <a:pPr eaLnBrk="1" hangingPunct="1"/>
            <a:r>
              <a:rPr lang="de-DE" altLang="de-DE" sz="2400" dirty="0" smtClean="0"/>
              <a:t>BDG – Associção de Fundição Alemã</a:t>
            </a:r>
          </a:p>
        </p:txBody>
      </p:sp>
      <p:grpSp>
        <p:nvGrpSpPr>
          <p:cNvPr id="2" name="Gruppieren 1"/>
          <p:cNvGrpSpPr/>
          <p:nvPr/>
        </p:nvGrpSpPr>
        <p:grpSpPr>
          <a:xfrm>
            <a:off x="1051620" y="1628800"/>
            <a:ext cx="7192788" cy="4320480"/>
            <a:chOff x="1051620" y="1628800"/>
            <a:chExt cx="7192788" cy="4320480"/>
          </a:xfrm>
        </p:grpSpPr>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1620" y="1628800"/>
              <a:ext cx="7040760" cy="33078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1619672" y="5111080"/>
              <a:ext cx="6624736"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a:lstStyle>
            <a:p>
              <a:pPr eaLnBrk="1" hangingPunct="1"/>
              <a:r>
                <a:rPr lang="de-DE" altLang="de-DE" sz="2400" kern="0" dirty="0" smtClean="0"/>
                <a:t>Fundidos – Uma Forte Peça de Futuro (lit.)</a:t>
              </a:r>
            </a:p>
          </p:txBody>
        </p:sp>
      </p:grpSp>
    </p:spTree>
    <p:extLst>
      <p:ext uri="{BB962C8B-B14F-4D97-AF65-F5344CB8AC3E}">
        <p14:creationId xmlns="" xmlns:p14="http://schemas.microsoft.com/office/powerpoint/2010/main" val="1207510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 xmlns:p14="http://schemas.microsoft.com/office/powerpoint/2010/main" val="3443339250"/>
              </p:ext>
            </p:extLst>
          </p:nvPr>
        </p:nvGraphicFramePr>
        <p:xfrm>
          <a:off x="341313" y="1358900"/>
          <a:ext cx="8455025" cy="5226050"/>
        </p:xfrm>
        <a:graphic>
          <a:graphicData uri="http://schemas.openxmlformats.org/presentationml/2006/ole">
            <p:oleObj spid="_x0000_s906349" name="Diagramm" r:id="rId4" imgW="7791434" imgH="4819602" progId="MSGraph.Chart.8">
              <p:embed followColorScheme="full"/>
            </p:oleObj>
          </a:graphicData>
        </a:graphic>
      </p:graphicFrame>
      <p:sp>
        <p:nvSpPr>
          <p:cNvPr id="8195" name="Text Box 4"/>
          <p:cNvSpPr txBox="1">
            <a:spLocks noChangeArrowheads="1"/>
          </p:cNvSpPr>
          <p:nvPr/>
        </p:nvSpPr>
        <p:spPr bwMode="auto">
          <a:xfrm>
            <a:off x="863600" y="1354138"/>
            <a:ext cx="654050" cy="27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de-DE" sz="1200">
                <a:latin typeface="Arial" charset="0"/>
              </a:rPr>
              <a:t>1.000 t</a:t>
            </a:r>
          </a:p>
        </p:txBody>
      </p:sp>
      <p:sp>
        <p:nvSpPr>
          <p:cNvPr id="8196" name="Rectangle 5"/>
          <p:cNvSpPr>
            <a:spLocks noGrp="1" noChangeArrowheads="1"/>
          </p:cNvSpPr>
          <p:nvPr>
            <p:ph type="title" idx="4294967295"/>
          </p:nvPr>
        </p:nvSpPr>
        <p:spPr>
          <a:xfrm>
            <a:off x="685800" y="620713"/>
            <a:ext cx="7772400" cy="838200"/>
          </a:xfrm>
        </p:spPr>
        <p:txBody>
          <a:bodyPr/>
          <a:lstStyle/>
          <a:p>
            <a:pPr eaLnBrk="1" hangingPunct="1">
              <a:defRPr/>
            </a:pPr>
            <a:r>
              <a:rPr lang="en-US" sz="2400" dirty="0" err="1"/>
              <a:t>Produtores</a:t>
            </a:r>
            <a:r>
              <a:rPr lang="en-US" sz="2400" dirty="0"/>
              <a:t> de </a:t>
            </a:r>
            <a:r>
              <a:rPr lang="en-US" sz="2400" dirty="0" err="1" smtClean="0"/>
              <a:t>Fundidos</a:t>
            </a:r>
            <a:r>
              <a:rPr lang="en-US" sz="2400" dirty="0" smtClean="0"/>
              <a:t> </a:t>
            </a:r>
            <a:r>
              <a:rPr lang="en-US" sz="2400" dirty="0" err="1" smtClean="0"/>
              <a:t>Ferrosos</a:t>
            </a:r>
            <a:r>
              <a:rPr lang="en-US" sz="2400" dirty="0" smtClean="0"/>
              <a:t> </a:t>
            </a:r>
            <a:r>
              <a:rPr lang="en-US" sz="2400" dirty="0" err="1"/>
              <a:t>Europeus</a:t>
            </a:r>
            <a:r>
              <a:rPr lang="en-US" sz="2400" dirty="0"/>
              <a:t> 2014</a:t>
            </a:r>
            <a:endParaRPr lang="de-DE" sz="2400" dirty="0"/>
          </a:p>
        </p:txBody>
      </p:sp>
      <p:sp>
        <p:nvSpPr>
          <p:cNvPr id="10" name="Text Box 3"/>
          <p:cNvSpPr txBox="1">
            <a:spLocks noChangeArrowheads="1"/>
          </p:cNvSpPr>
          <p:nvPr/>
        </p:nvSpPr>
        <p:spPr bwMode="auto">
          <a:xfrm>
            <a:off x="620713" y="6308725"/>
            <a:ext cx="2310248"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r>
              <a:rPr lang="de-DE" sz="1000" dirty="0" smtClean="0">
                <a:latin typeface="Arial" pitchFamily="34" charset="0"/>
              </a:rPr>
              <a:t>Fonte: CAEF (inclui fundidos de aço)</a:t>
            </a:r>
            <a:endParaRPr lang="de-DE" sz="1000" dirty="0">
              <a:latin typeface="Arial" pitchFamily="34" charset="0"/>
            </a:endParaRPr>
          </a:p>
        </p:txBody>
      </p:sp>
      <p:sp>
        <p:nvSpPr>
          <p:cNvPr id="6" name="Text Box 3"/>
          <p:cNvSpPr txBox="1">
            <a:spLocks noChangeArrowheads="1"/>
          </p:cNvSpPr>
          <p:nvPr/>
        </p:nvSpPr>
        <p:spPr bwMode="auto">
          <a:xfrm>
            <a:off x="1321155" y="1673805"/>
            <a:ext cx="6083717" cy="1754326"/>
          </a:xfrm>
          <a:prstGeom prst="rect">
            <a:avLst/>
          </a:prstGeom>
          <a:solidFill>
            <a:schemeClr val="bg1"/>
          </a:solidFill>
          <a:ln>
            <a:noFill/>
          </a:ln>
          <a:effectLs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r>
              <a:rPr lang="de-DE" sz="1800" dirty="0" smtClean="0">
                <a:latin typeface="+mj-lt"/>
                <a:ea typeface="+mj-ea"/>
                <a:cs typeface="+mj-cs"/>
              </a:rPr>
              <a:t>Volume Produção 11.5 m tons ( -0.5%)</a:t>
            </a:r>
          </a:p>
          <a:p>
            <a:pPr algn="l"/>
            <a:r>
              <a:rPr lang="de-DE" sz="1800" dirty="0" smtClean="0">
                <a:latin typeface="+mj-lt"/>
                <a:ea typeface="+mj-ea"/>
                <a:cs typeface="+mj-cs"/>
              </a:rPr>
              <a:t>Faturamento 21.3 bi Euro</a:t>
            </a:r>
          </a:p>
          <a:p>
            <a:pPr algn="l"/>
            <a:endParaRPr lang="de-DE" sz="1800" dirty="0">
              <a:latin typeface="+mj-lt"/>
              <a:ea typeface="+mj-ea"/>
              <a:cs typeface="+mj-cs"/>
            </a:endParaRPr>
          </a:p>
          <a:p>
            <a:pPr algn="l"/>
            <a:r>
              <a:rPr lang="de-DE" sz="1800" dirty="0" smtClean="0">
                <a:latin typeface="+mj-lt"/>
                <a:ea typeface="+mj-ea"/>
                <a:cs typeface="+mj-cs"/>
              </a:rPr>
              <a:t>Tendências</a:t>
            </a:r>
          </a:p>
          <a:p>
            <a:pPr algn="l"/>
            <a:r>
              <a:rPr lang="de-DE" sz="1800" dirty="0" smtClean="0">
                <a:latin typeface="+mj-lt"/>
                <a:ea typeface="+mj-ea"/>
                <a:cs typeface="+mj-cs"/>
              </a:rPr>
              <a:t>Positiva Pedidos indústria de veículos</a:t>
            </a:r>
          </a:p>
          <a:p>
            <a:pPr algn="l"/>
            <a:r>
              <a:rPr lang="de-DE" sz="1800" dirty="0" smtClean="0">
                <a:latin typeface="+mj-lt"/>
                <a:ea typeface="+mj-ea"/>
                <a:cs typeface="+mj-cs"/>
              </a:rPr>
              <a:t>Negativo: desaceleração em investimentos (engenharia)</a:t>
            </a:r>
            <a:endParaRPr lang="de-DE" sz="1800" dirty="0">
              <a:latin typeface="+mj-lt"/>
              <a:ea typeface="+mj-ea"/>
              <a:cs typeface="+mj-cs"/>
            </a:endParaRPr>
          </a:p>
        </p:txBody>
      </p:sp>
    </p:spTree>
    <p:extLst>
      <p:ext uri="{BB962C8B-B14F-4D97-AF65-F5344CB8AC3E}">
        <p14:creationId xmlns="" xmlns:p14="http://schemas.microsoft.com/office/powerpoint/2010/main" val="314520953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 xmlns:p14="http://schemas.microsoft.com/office/powerpoint/2010/main" val="1187896757"/>
              </p:ext>
            </p:extLst>
          </p:nvPr>
        </p:nvGraphicFramePr>
        <p:xfrm>
          <a:off x="341313" y="1358900"/>
          <a:ext cx="8455025" cy="5226050"/>
        </p:xfrm>
        <a:graphic>
          <a:graphicData uri="http://schemas.openxmlformats.org/presentationml/2006/ole">
            <p:oleObj spid="_x0000_s907372" name="Diagramm" r:id="rId4" imgW="7791434" imgH="4819602" progId="MSGraph.Chart.8">
              <p:embed followColorScheme="full"/>
            </p:oleObj>
          </a:graphicData>
        </a:graphic>
      </p:graphicFrame>
      <p:sp>
        <p:nvSpPr>
          <p:cNvPr id="8195" name="Text Box 4"/>
          <p:cNvSpPr txBox="1">
            <a:spLocks noChangeArrowheads="1"/>
          </p:cNvSpPr>
          <p:nvPr/>
        </p:nvSpPr>
        <p:spPr bwMode="auto">
          <a:xfrm>
            <a:off x="863600" y="1354138"/>
            <a:ext cx="654050" cy="27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de-DE" sz="1200">
                <a:latin typeface="Arial" charset="0"/>
              </a:rPr>
              <a:t>1.000 t</a:t>
            </a:r>
          </a:p>
        </p:txBody>
      </p:sp>
      <p:sp>
        <p:nvSpPr>
          <p:cNvPr id="8196" name="Rectangle 5"/>
          <p:cNvSpPr>
            <a:spLocks noGrp="1" noChangeArrowheads="1"/>
          </p:cNvSpPr>
          <p:nvPr>
            <p:ph type="title" idx="4294967295"/>
          </p:nvPr>
        </p:nvSpPr>
        <p:spPr>
          <a:xfrm>
            <a:off x="685800" y="620713"/>
            <a:ext cx="7772400" cy="838200"/>
          </a:xfrm>
        </p:spPr>
        <p:txBody>
          <a:bodyPr/>
          <a:lstStyle/>
          <a:p>
            <a:pPr eaLnBrk="1" hangingPunct="1">
              <a:defRPr/>
            </a:pPr>
            <a:r>
              <a:rPr lang="en-US" sz="2400" dirty="0" err="1"/>
              <a:t>Produtores</a:t>
            </a:r>
            <a:r>
              <a:rPr lang="en-US" sz="2400" dirty="0"/>
              <a:t> de </a:t>
            </a:r>
            <a:r>
              <a:rPr lang="en-US" sz="2400" dirty="0" err="1" smtClean="0"/>
              <a:t>Fundidos</a:t>
            </a:r>
            <a:r>
              <a:rPr lang="en-US" sz="2400" dirty="0" smtClean="0"/>
              <a:t> de </a:t>
            </a:r>
            <a:r>
              <a:rPr lang="en-US" sz="2400" dirty="0" err="1" smtClean="0"/>
              <a:t>Aço</a:t>
            </a:r>
            <a:r>
              <a:rPr lang="en-US" sz="2400" dirty="0" smtClean="0"/>
              <a:t> </a:t>
            </a:r>
            <a:r>
              <a:rPr lang="en-US" sz="2400" dirty="0" err="1"/>
              <a:t>Europeus</a:t>
            </a:r>
            <a:r>
              <a:rPr lang="en-US" sz="2400" dirty="0"/>
              <a:t> 2014</a:t>
            </a:r>
            <a:endParaRPr lang="de-DE" sz="2400" dirty="0"/>
          </a:p>
        </p:txBody>
      </p:sp>
      <p:sp>
        <p:nvSpPr>
          <p:cNvPr id="10" name="Text Box 3"/>
          <p:cNvSpPr txBox="1">
            <a:spLocks noChangeArrowheads="1"/>
          </p:cNvSpPr>
          <p:nvPr/>
        </p:nvSpPr>
        <p:spPr bwMode="auto">
          <a:xfrm>
            <a:off x="620713" y="6308725"/>
            <a:ext cx="957313"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r>
              <a:rPr lang="de-DE" sz="1000" dirty="0" smtClean="0">
                <a:latin typeface="Arial" pitchFamily="34" charset="0"/>
              </a:rPr>
              <a:t>Fonte: CAEF</a:t>
            </a:r>
            <a:endParaRPr lang="de-DE" sz="1000" dirty="0">
              <a:latin typeface="Arial" pitchFamily="34" charset="0"/>
            </a:endParaRPr>
          </a:p>
        </p:txBody>
      </p:sp>
      <p:sp>
        <p:nvSpPr>
          <p:cNvPr id="6" name="Text Box 3"/>
          <p:cNvSpPr txBox="1">
            <a:spLocks noChangeArrowheads="1"/>
          </p:cNvSpPr>
          <p:nvPr/>
        </p:nvSpPr>
        <p:spPr bwMode="auto">
          <a:xfrm>
            <a:off x="1321155" y="1673805"/>
            <a:ext cx="6160661" cy="1754326"/>
          </a:xfrm>
          <a:prstGeom prst="rect">
            <a:avLst/>
          </a:prstGeom>
          <a:solidFill>
            <a:schemeClr val="bg1"/>
          </a:solidFill>
          <a:ln>
            <a:noFill/>
          </a:ln>
          <a:effectLs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r>
              <a:rPr lang="de-DE" sz="1800" dirty="0" smtClean="0">
                <a:latin typeface="+mj-lt"/>
                <a:ea typeface="+mj-ea"/>
                <a:cs typeface="+mj-cs"/>
              </a:rPr>
              <a:t>Volume Produção 0.9 m tons ( +0.8%)</a:t>
            </a:r>
          </a:p>
          <a:p>
            <a:pPr algn="l"/>
            <a:r>
              <a:rPr lang="de-DE" sz="1800" dirty="0" smtClean="0">
                <a:latin typeface="+mj-lt"/>
                <a:ea typeface="+mj-ea"/>
                <a:cs typeface="+mj-cs"/>
              </a:rPr>
              <a:t>Faturamento 4.4 bi Euro</a:t>
            </a:r>
          </a:p>
          <a:p>
            <a:pPr algn="l"/>
            <a:endParaRPr lang="de-DE" sz="1800" dirty="0">
              <a:latin typeface="+mj-lt"/>
              <a:ea typeface="+mj-ea"/>
              <a:cs typeface="+mj-cs"/>
            </a:endParaRPr>
          </a:p>
          <a:p>
            <a:pPr algn="l"/>
            <a:r>
              <a:rPr lang="de-DE" sz="1800" dirty="0" smtClean="0">
                <a:latin typeface="+mj-lt"/>
                <a:ea typeface="+mj-ea"/>
                <a:cs typeface="+mj-cs"/>
              </a:rPr>
              <a:t>Tendências </a:t>
            </a:r>
          </a:p>
          <a:p>
            <a:pPr algn="l"/>
            <a:r>
              <a:rPr lang="de-DE" sz="1800" dirty="0" smtClean="0">
                <a:latin typeface="+mj-lt"/>
                <a:ea typeface="+mj-ea"/>
                <a:cs typeface="+mj-cs"/>
              </a:rPr>
              <a:t>Positiva: demanda de fundidos de aço na ind. automotiva</a:t>
            </a:r>
          </a:p>
          <a:p>
            <a:pPr algn="l"/>
            <a:r>
              <a:rPr lang="de-DE" sz="1800" dirty="0" smtClean="0">
                <a:latin typeface="+mj-lt"/>
                <a:ea typeface="+mj-ea"/>
                <a:cs typeface="+mj-cs"/>
              </a:rPr>
              <a:t>Negativo: baixa demanada do setor materias primas</a:t>
            </a:r>
          </a:p>
        </p:txBody>
      </p:sp>
    </p:spTree>
    <p:extLst>
      <p:ext uri="{BB962C8B-B14F-4D97-AF65-F5344CB8AC3E}">
        <p14:creationId xmlns="" xmlns:p14="http://schemas.microsoft.com/office/powerpoint/2010/main" val="243996231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extLst>
              <p:ext uri="{D42A27DB-BD31-4B8C-83A1-F6EECF244321}">
                <p14:modId xmlns="" xmlns:p14="http://schemas.microsoft.com/office/powerpoint/2010/main" val="4162373973"/>
              </p:ext>
            </p:extLst>
          </p:nvPr>
        </p:nvGraphicFramePr>
        <p:xfrm>
          <a:off x="341313" y="1358900"/>
          <a:ext cx="8455025" cy="5226050"/>
        </p:xfrm>
        <a:graphic>
          <a:graphicData uri="http://schemas.openxmlformats.org/presentationml/2006/ole">
            <p:oleObj spid="_x0000_s908396" name="Diagramm" r:id="rId4" imgW="7791434" imgH="4819602" progId="MSGraph.Chart.8">
              <p:embed followColorScheme="full"/>
            </p:oleObj>
          </a:graphicData>
        </a:graphic>
      </p:graphicFrame>
      <p:sp>
        <p:nvSpPr>
          <p:cNvPr id="9219" name="Text Box 4"/>
          <p:cNvSpPr txBox="1">
            <a:spLocks noChangeArrowheads="1"/>
          </p:cNvSpPr>
          <p:nvPr/>
        </p:nvSpPr>
        <p:spPr bwMode="auto">
          <a:xfrm>
            <a:off x="863600" y="1354138"/>
            <a:ext cx="654050" cy="27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de-DE" sz="1200" dirty="0">
                <a:latin typeface="Arial" charset="0"/>
              </a:rPr>
              <a:t>1.000 t</a:t>
            </a:r>
          </a:p>
        </p:txBody>
      </p:sp>
      <p:sp>
        <p:nvSpPr>
          <p:cNvPr id="9220" name="Rectangle 5"/>
          <p:cNvSpPr>
            <a:spLocks noGrp="1" noChangeArrowheads="1"/>
          </p:cNvSpPr>
          <p:nvPr>
            <p:ph type="title" idx="4294967295"/>
          </p:nvPr>
        </p:nvSpPr>
        <p:spPr>
          <a:xfrm>
            <a:off x="685800" y="620713"/>
            <a:ext cx="8134672" cy="838200"/>
          </a:xfrm>
        </p:spPr>
        <p:txBody>
          <a:bodyPr/>
          <a:lstStyle/>
          <a:p>
            <a:pPr eaLnBrk="1" hangingPunct="1">
              <a:defRPr/>
            </a:pPr>
            <a:r>
              <a:rPr lang="en-US" sz="2400" dirty="0" err="1"/>
              <a:t>Produtores</a:t>
            </a:r>
            <a:r>
              <a:rPr lang="en-US" sz="2400" dirty="0"/>
              <a:t> de </a:t>
            </a:r>
            <a:r>
              <a:rPr lang="en-US" sz="2400" dirty="0" err="1" smtClean="0"/>
              <a:t>Fundidos</a:t>
            </a:r>
            <a:r>
              <a:rPr lang="en-US" sz="2400" dirty="0" smtClean="0"/>
              <a:t> </a:t>
            </a:r>
            <a:r>
              <a:rPr lang="en-US" sz="2400" dirty="0" err="1" smtClean="0"/>
              <a:t>Não</a:t>
            </a:r>
            <a:r>
              <a:rPr lang="en-US" sz="2400" dirty="0" smtClean="0"/>
              <a:t> </a:t>
            </a:r>
            <a:r>
              <a:rPr lang="en-US" sz="2400" dirty="0" err="1" smtClean="0"/>
              <a:t>Ferrrosos</a:t>
            </a:r>
            <a:r>
              <a:rPr lang="en-US" sz="2400" dirty="0" smtClean="0"/>
              <a:t> </a:t>
            </a:r>
            <a:r>
              <a:rPr lang="en-US" sz="2400" dirty="0" err="1"/>
              <a:t>Europeus</a:t>
            </a:r>
            <a:r>
              <a:rPr lang="en-US" sz="2400" dirty="0"/>
              <a:t> 2014</a:t>
            </a:r>
            <a:endParaRPr lang="de-DE" sz="2400" dirty="0"/>
          </a:p>
        </p:txBody>
      </p:sp>
      <p:sp>
        <p:nvSpPr>
          <p:cNvPr id="8" name="Text Box 3"/>
          <p:cNvSpPr txBox="1">
            <a:spLocks noChangeArrowheads="1"/>
          </p:cNvSpPr>
          <p:nvPr/>
        </p:nvSpPr>
        <p:spPr bwMode="auto">
          <a:xfrm>
            <a:off x="620713" y="6308725"/>
            <a:ext cx="922047"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r>
              <a:rPr lang="de-DE" sz="1000" dirty="0" smtClean="0">
                <a:latin typeface="Arial" pitchFamily="34" charset="0"/>
              </a:rPr>
              <a:t>Fonte: CAEF</a:t>
            </a:r>
            <a:endParaRPr lang="de-DE" sz="1000" dirty="0">
              <a:latin typeface="Arial" pitchFamily="34" charset="0"/>
            </a:endParaRPr>
          </a:p>
        </p:txBody>
      </p:sp>
      <p:sp>
        <p:nvSpPr>
          <p:cNvPr id="6" name="Text Box 3"/>
          <p:cNvSpPr txBox="1">
            <a:spLocks noChangeArrowheads="1"/>
          </p:cNvSpPr>
          <p:nvPr/>
        </p:nvSpPr>
        <p:spPr bwMode="auto">
          <a:xfrm>
            <a:off x="1321155" y="1673805"/>
            <a:ext cx="4179349" cy="2031325"/>
          </a:xfrm>
          <a:prstGeom prst="rect">
            <a:avLst/>
          </a:prstGeom>
          <a:solidFill>
            <a:schemeClr val="bg1"/>
          </a:solidFill>
          <a:ln>
            <a:noFill/>
          </a:ln>
          <a:effectLs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r>
              <a:rPr lang="de-DE" sz="1800" dirty="0" smtClean="0">
                <a:latin typeface="+mj-lt"/>
                <a:ea typeface="+mj-ea"/>
                <a:cs typeface="+mj-cs"/>
              </a:rPr>
              <a:t>Volume Produção 3.8 m tons (+5.7%)</a:t>
            </a:r>
          </a:p>
          <a:p>
            <a:pPr algn="l"/>
            <a:r>
              <a:rPr lang="de-DE" sz="1800" dirty="0" smtClean="0">
                <a:latin typeface="+mj-lt"/>
                <a:ea typeface="+mj-ea"/>
                <a:cs typeface="+mj-cs"/>
              </a:rPr>
              <a:t>Faturamento 20.1 bi Euro</a:t>
            </a:r>
          </a:p>
          <a:p>
            <a:pPr algn="l"/>
            <a:endParaRPr lang="de-DE" sz="1800" dirty="0">
              <a:latin typeface="+mj-lt"/>
              <a:ea typeface="+mj-ea"/>
              <a:cs typeface="+mj-cs"/>
            </a:endParaRPr>
          </a:p>
          <a:p>
            <a:pPr algn="l"/>
            <a:r>
              <a:rPr lang="de-DE" sz="1800" dirty="0" smtClean="0">
                <a:latin typeface="+mj-lt"/>
                <a:ea typeface="+mj-ea"/>
                <a:cs typeface="+mj-cs"/>
              </a:rPr>
              <a:t>Tendências</a:t>
            </a:r>
          </a:p>
          <a:p>
            <a:pPr algn="l"/>
            <a:r>
              <a:rPr lang="de-DE" sz="1800" dirty="0" smtClean="0">
                <a:latin typeface="+mj-lt"/>
                <a:ea typeface="+mj-ea"/>
                <a:cs typeface="+mj-cs"/>
              </a:rPr>
              <a:t>Positiva: demanda por material leve</a:t>
            </a:r>
            <a:br>
              <a:rPr lang="de-DE" sz="1800" dirty="0" smtClean="0">
                <a:latin typeface="+mj-lt"/>
                <a:ea typeface="+mj-ea"/>
                <a:cs typeface="+mj-cs"/>
              </a:rPr>
            </a:br>
            <a:r>
              <a:rPr lang="de-DE" sz="1800" dirty="0" smtClean="0">
                <a:latin typeface="+mj-lt"/>
                <a:ea typeface="+mj-ea"/>
                <a:cs typeface="+mj-cs"/>
              </a:rPr>
              <a:t>no setor automotivo</a:t>
            </a:r>
          </a:p>
          <a:p>
            <a:pPr algn="l"/>
            <a:endParaRPr lang="de-DE" sz="1800" dirty="0">
              <a:latin typeface="+mj-lt"/>
              <a:ea typeface="+mj-ea"/>
              <a:cs typeface="+mj-cs"/>
            </a:endParaRPr>
          </a:p>
        </p:txBody>
      </p:sp>
    </p:spTree>
    <p:extLst>
      <p:ext uri="{BB962C8B-B14F-4D97-AF65-F5344CB8AC3E}">
        <p14:creationId xmlns="" xmlns:p14="http://schemas.microsoft.com/office/powerpoint/2010/main" val="94686463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7" descr="D:\Users\lickfett.HDGT\Pictures\P1080558.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4000"/>
                    </a14:imgEffect>
                  </a14:imgLayer>
                </a14:imgProps>
              </a:ext>
              <a:ext uri="{28A0092B-C50C-407E-A947-70E740481C1C}">
                <a14:useLocalDpi xmlns="" xmlns:a14="http://schemas.microsoft.com/office/drawing/2010/main" val="0"/>
              </a:ext>
            </a:extLst>
          </a:blip>
          <a:srcRect/>
          <a:stretch>
            <a:fillRect/>
          </a:stretch>
        </p:blipFill>
        <p:spPr bwMode="auto">
          <a:xfrm>
            <a:off x="5580000" y="1674000"/>
            <a:ext cx="3414912" cy="4320000"/>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title"/>
          </p:nvPr>
        </p:nvSpPr>
        <p:spPr bwMode="auto">
          <a:xfrm>
            <a:off x="611560" y="395790"/>
            <a:ext cx="8235916"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400" dirty="0" err="1" smtClean="0"/>
              <a:t>Produtividade</a:t>
            </a:r>
            <a:r>
              <a:rPr lang="en-US" sz="2400" dirty="0" smtClean="0"/>
              <a:t> </a:t>
            </a:r>
            <a:r>
              <a:rPr lang="en-US" sz="2400" dirty="0" err="1" smtClean="0"/>
              <a:t>na</a:t>
            </a:r>
            <a:r>
              <a:rPr lang="en-US" sz="2400" dirty="0" smtClean="0"/>
              <a:t> </a:t>
            </a:r>
            <a:r>
              <a:rPr lang="en-US" sz="2400" dirty="0" err="1" smtClean="0"/>
              <a:t>Indústria</a:t>
            </a:r>
            <a:r>
              <a:rPr lang="en-US" sz="2400" dirty="0" smtClean="0"/>
              <a:t> de Fundição </a:t>
            </a:r>
            <a:r>
              <a:rPr lang="en-US" sz="2400" dirty="0" err="1" smtClean="0"/>
              <a:t>Européia</a:t>
            </a:r>
            <a:r>
              <a:rPr lang="en-US" sz="2400" dirty="0" smtClean="0"/>
              <a:t> 2014</a:t>
            </a:r>
            <a:endParaRPr lang="de-DE" sz="2400" dirty="0"/>
          </a:p>
        </p:txBody>
      </p:sp>
      <p:sp>
        <p:nvSpPr>
          <p:cNvPr id="7" name="Text Box 5"/>
          <p:cNvSpPr txBox="1">
            <a:spLocks noChangeArrowheads="1"/>
          </p:cNvSpPr>
          <p:nvPr/>
        </p:nvSpPr>
        <p:spPr bwMode="auto">
          <a:xfrm>
            <a:off x="179390" y="6264279"/>
            <a:ext cx="7013458"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sz="1000" dirty="0" smtClean="0">
                <a:latin typeface="Arial" charset="0"/>
              </a:rPr>
              <a:t>Fonte: estimado pelo CAEF e BDG, * 2013, **  em percentagem do GPO (matérias-primas </a:t>
            </a:r>
            <a:r>
              <a:rPr lang="de-DE" sz="1000" dirty="0">
                <a:latin typeface="Arial" charset="0"/>
              </a:rPr>
              <a:t>e suprimentos, </a:t>
            </a:r>
            <a:r>
              <a:rPr lang="de-DE" sz="1000" dirty="0" smtClean="0">
                <a:latin typeface="Arial" charset="0"/>
              </a:rPr>
              <a:t>sem energia)</a:t>
            </a:r>
            <a:endParaRPr lang="de-DE" sz="1000" dirty="0">
              <a:latin typeface="Arial" charset="0"/>
            </a:endParaRPr>
          </a:p>
        </p:txBody>
      </p:sp>
      <p:sp>
        <p:nvSpPr>
          <p:cNvPr id="5" name="Rectangle 3"/>
          <p:cNvSpPr txBox="1">
            <a:spLocks noChangeArrowheads="1"/>
          </p:cNvSpPr>
          <p:nvPr/>
        </p:nvSpPr>
        <p:spPr>
          <a:xfrm>
            <a:off x="296525" y="1313765"/>
            <a:ext cx="8550951" cy="4267200"/>
          </a:xfrm>
          <a:prstGeom prst="rect">
            <a:avLst/>
          </a:prstGeom>
        </p:spPr>
        <p:txBody>
          <a:bodyPr/>
          <a:lstStyle>
            <a:lvl1pPr marL="342900" indent="-342900" algn="l" rtl="0" fontAlgn="base">
              <a:spcBef>
                <a:spcPct val="20000"/>
              </a:spcBef>
              <a:spcAft>
                <a:spcPct val="0"/>
              </a:spcAft>
              <a:buChar char="•"/>
              <a:defRPr sz="2200">
                <a:solidFill>
                  <a:srgbClr val="000066"/>
                </a:solidFill>
                <a:latin typeface="+mn-lt"/>
                <a:ea typeface="+mn-ea"/>
                <a:cs typeface="+mn-cs"/>
                <a:sym typeface="Symbol" pitchFamily="18" charset="2"/>
              </a:defRPr>
            </a:lvl1pPr>
            <a:lvl2pPr marL="742950" indent="-285750" algn="l" rtl="0" fontAlgn="base">
              <a:lnSpc>
                <a:spcPct val="140000"/>
              </a:lnSpc>
              <a:spcBef>
                <a:spcPct val="20000"/>
              </a:spcBef>
              <a:spcAft>
                <a:spcPct val="0"/>
              </a:spcAft>
              <a:buChar char="–"/>
              <a:defRPr sz="2000">
                <a:solidFill>
                  <a:srgbClr val="000066"/>
                </a:solidFill>
                <a:latin typeface="+mn-lt"/>
                <a:sym typeface="Symbol" pitchFamily="18" charset="2"/>
              </a:defRPr>
            </a:lvl2pPr>
            <a:lvl3pPr marL="1143000" indent="-228600" algn="l" rtl="0" fontAlgn="base">
              <a:lnSpc>
                <a:spcPct val="120000"/>
              </a:lnSpc>
              <a:spcBef>
                <a:spcPct val="20000"/>
              </a:spcBef>
              <a:spcAft>
                <a:spcPct val="0"/>
              </a:spcAft>
              <a:buChar char="•"/>
              <a:defRPr>
                <a:solidFill>
                  <a:srgbClr val="000066"/>
                </a:solidFill>
                <a:latin typeface="+mn-lt"/>
                <a:sym typeface="Symbol" pitchFamily="18" charset="2"/>
              </a:defRPr>
            </a:lvl3pPr>
            <a:lvl4pPr marL="1600200" indent="-228600" algn="l" rtl="0" fontAlgn="base">
              <a:lnSpc>
                <a:spcPct val="130000"/>
              </a:lnSpc>
              <a:spcBef>
                <a:spcPct val="20000"/>
              </a:spcBef>
              <a:spcAft>
                <a:spcPct val="0"/>
              </a:spcAft>
              <a:buChar char="–"/>
              <a:defRPr sz="1600">
                <a:solidFill>
                  <a:srgbClr val="000066"/>
                </a:solidFill>
                <a:latin typeface="+mn-lt"/>
                <a:sym typeface="Symbol" pitchFamily="18" charset="2"/>
              </a:defRPr>
            </a:lvl4pPr>
            <a:lvl5pPr marL="2057400" indent="-228600" algn="l" rtl="0" fontAlgn="base">
              <a:lnSpc>
                <a:spcPct val="120000"/>
              </a:lnSpc>
              <a:spcBef>
                <a:spcPct val="20000"/>
              </a:spcBef>
              <a:spcAft>
                <a:spcPct val="0"/>
              </a:spcAft>
              <a:buChar char="»"/>
              <a:defRPr sz="1400">
                <a:solidFill>
                  <a:srgbClr val="000066"/>
                </a:solidFill>
                <a:latin typeface="+mn-lt"/>
                <a:sym typeface="Symbol" pitchFamily="18" charset="2"/>
              </a:defRPr>
            </a:lvl5pPr>
            <a:lvl6pPr marL="2514600" indent="-228600" algn="l" rtl="0" fontAlgn="base">
              <a:lnSpc>
                <a:spcPct val="120000"/>
              </a:lnSpc>
              <a:spcBef>
                <a:spcPct val="20000"/>
              </a:spcBef>
              <a:spcAft>
                <a:spcPct val="0"/>
              </a:spcAft>
              <a:buChar char="»"/>
              <a:defRPr sz="1400">
                <a:solidFill>
                  <a:srgbClr val="000066"/>
                </a:solidFill>
                <a:latin typeface="+mn-lt"/>
                <a:sym typeface="Symbol" pitchFamily="18" charset="2"/>
              </a:defRPr>
            </a:lvl6pPr>
            <a:lvl7pPr marL="2971800" indent="-228600" algn="l" rtl="0" fontAlgn="base">
              <a:lnSpc>
                <a:spcPct val="120000"/>
              </a:lnSpc>
              <a:spcBef>
                <a:spcPct val="20000"/>
              </a:spcBef>
              <a:spcAft>
                <a:spcPct val="0"/>
              </a:spcAft>
              <a:buChar char="»"/>
              <a:defRPr sz="1400">
                <a:solidFill>
                  <a:srgbClr val="000066"/>
                </a:solidFill>
                <a:latin typeface="+mn-lt"/>
                <a:sym typeface="Symbol" pitchFamily="18" charset="2"/>
              </a:defRPr>
            </a:lvl7pPr>
            <a:lvl8pPr marL="3429000" indent="-228600" algn="l" rtl="0" fontAlgn="base">
              <a:lnSpc>
                <a:spcPct val="120000"/>
              </a:lnSpc>
              <a:spcBef>
                <a:spcPct val="20000"/>
              </a:spcBef>
              <a:spcAft>
                <a:spcPct val="0"/>
              </a:spcAft>
              <a:buChar char="»"/>
              <a:defRPr sz="1400">
                <a:solidFill>
                  <a:srgbClr val="000066"/>
                </a:solidFill>
                <a:latin typeface="+mn-lt"/>
                <a:sym typeface="Symbol" pitchFamily="18" charset="2"/>
              </a:defRPr>
            </a:lvl8pPr>
            <a:lvl9pPr marL="3886200" indent="-228600" algn="l" rtl="0" fontAlgn="base">
              <a:lnSpc>
                <a:spcPct val="120000"/>
              </a:lnSpc>
              <a:spcBef>
                <a:spcPct val="20000"/>
              </a:spcBef>
              <a:spcAft>
                <a:spcPct val="0"/>
              </a:spcAft>
              <a:buChar char="»"/>
              <a:defRPr sz="1400">
                <a:solidFill>
                  <a:srgbClr val="000066"/>
                </a:solidFill>
                <a:latin typeface="+mn-lt"/>
                <a:sym typeface="Symbol" pitchFamily="18" charset="2"/>
              </a:defRPr>
            </a:lvl9pPr>
          </a:lstStyle>
          <a:p>
            <a:r>
              <a:rPr lang="en-US" sz="1800" dirty="0" err="1" smtClean="0">
                <a:solidFill>
                  <a:schemeClr val="tx1"/>
                </a:solidFill>
                <a:latin typeface="+mj-lt"/>
                <a:ea typeface="+mj-ea"/>
                <a:cs typeface="+mj-cs"/>
              </a:rPr>
              <a:t>Fundidos</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Ferrosos</a:t>
            </a:r>
            <a:r>
              <a:rPr lang="en-US" sz="1800" dirty="0" smtClean="0">
                <a:solidFill>
                  <a:schemeClr val="tx1"/>
                </a:solidFill>
                <a:latin typeface="+mj-lt"/>
                <a:ea typeface="+mj-ea"/>
                <a:cs typeface="+mj-cs"/>
              </a:rPr>
              <a:t> performance </a:t>
            </a:r>
            <a:r>
              <a:rPr lang="en-US" sz="1800" dirty="0" err="1" smtClean="0">
                <a:solidFill>
                  <a:schemeClr val="tx1"/>
                </a:solidFill>
                <a:latin typeface="+mj-lt"/>
                <a:ea typeface="+mj-ea"/>
                <a:cs typeface="+mj-cs"/>
              </a:rPr>
              <a:t>média</a:t>
            </a:r>
            <a:r>
              <a:rPr lang="en-US" sz="1800" dirty="0" smtClean="0">
                <a:solidFill>
                  <a:schemeClr val="tx1"/>
                </a:solidFill>
                <a:latin typeface="+mj-lt"/>
                <a:ea typeface="+mj-ea"/>
                <a:cs typeface="+mj-cs"/>
              </a:rPr>
              <a:t>:</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a:solidFill>
                  <a:schemeClr val="tx1"/>
                </a:solidFill>
                <a:latin typeface="+mj-lt"/>
                <a:ea typeface="+mj-ea"/>
                <a:cs typeface="+mj-cs"/>
              </a:rPr>
              <a:t>63 tons </a:t>
            </a:r>
            <a:r>
              <a:rPr lang="en-US" sz="1800" dirty="0" smtClean="0">
                <a:solidFill>
                  <a:schemeClr val="tx1"/>
                </a:solidFill>
                <a:latin typeface="+mj-lt"/>
                <a:ea typeface="+mj-ea"/>
                <a:cs typeface="+mj-cs"/>
              </a:rPr>
              <a:t>(</a:t>
            </a:r>
            <a:r>
              <a:rPr lang="en-US" sz="1800" dirty="0" err="1" smtClean="0">
                <a:solidFill>
                  <a:schemeClr val="tx1"/>
                </a:solidFill>
                <a:latin typeface="+mj-lt"/>
                <a:ea typeface="+mj-ea"/>
                <a:cs typeface="+mj-cs"/>
              </a:rPr>
              <a:t>aço</a:t>
            </a:r>
            <a:r>
              <a:rPr lang="en-US" sz="1800" dirty="0" smtClean="0">
                <a:solidFill>
                  <a:schemeClr val="tx1"/>
                </a:solidFill>
                <a:latin typeface="+mj-lt"/>
                <a:ea typeface="+mj-ea"/>
                <a:cs typeface="+mj-cs"/>
              </a:rPr>
              <a:t> </a:t>
            </a:r>
            <a:r>
              <a:rPr lang="en-US" sz="1800" dirty="0">
                <a:solidFill>
                  <a:schemeClr val="tx1"/>
                </a:solidFill>
                <a:latin typeface="+mj-lt"/>
                <a:ea typeface="+mj-ea"/>
                <a:cs typeface="+mj-cs"/>
              </a:rPr>
              <a:t>= 31 tons) </a:t>
            </a:r>
            <a:r>
              <a:rPr lang="en-US" sz="1800" dirty="0" err="1" smtClean="0">
                <a:solidFill>
                  <a:schemeClr val="tx1"/>
                </a:solidFill>
                <a:latin typeface="+mj-lt"/>
                <a:ea typeface="+mj-ea"/>
                <a:cs typeface="+mj-cs"/>
              </a:rPr>
              <a:t>por</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empregado</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smtClean="0">
                <a:solidFill>
                  <a:schemeClr val="tx1"/>
                </a:solidFill>
                <a:latin typeface="+mj-lt"/>
                <a:ea typeface="+mj-ea"/>
                <a:cs typeface="+mj-cs"/>
              </a:rPr>
              <a:t>com </a:t>
            </a:r>
            <a:r>
              <a:rPr lang="en-US" sz="1800" dirty="0" err="1" smtClean="0">
                <a:solidFill>
                  <a:schemeClr val="tx1"/>
                </a:solidFill>
                <a:latin typeface="+mj-lt"/>
                <a:ea typeface="+mj-ea"/>
                <a:cs typeface="+mj-cs"/>
              </a:rPr>
              <a:t>faixa</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até</a:t>
            </a:r>
            <a:r>
              <a:rPr lang="en-US" sz="1800" dirty="0" smtClean="0">
                <a:solidFill>
                  <a:schemeClr val="tx1"/>
                </a:solidFill>
                <a:latin typeface="+mj-lt"/>
                <a:ea typeface="+mj-ea"/>
                <a:cs typeface="+mj-cs"/>
              </a:rPr>
              <a:t> 100 </a:t>
            </a:r>
            <a:r>
              <a:rPr lang="en-US" sz="1800" dirty="0">
                <a:solidFill>
                  <a:schemeClr val="tx1"/>
                </a:solidFill>
                <a:latin typeface="+mj-lt"/>
                <a:ea typeface="+mj-ea"/>
                <a:cs typeface="+mj-cs"/>
              </a:rPr>
              <a:t>tons </a:t>
            </a:r>
            <a:r>
              <a:rPr lang="en-US" sz="1800" dirty="0" smtClean="0">
                <a:solidFill>
                  <a:schemeClr val="tx1"/>
                </a:solidFill>
                <a:latin typeface="+mj-lt"/>
                <a:ea typeface="+mj-ea"/>
                <a:cs typeface="+mj-cs"/>
              </a:rPr>
              <a:t>(</a:t>
            </a:r>
            <a:r>
              <a:rPr lang="en-US" sz="1800" dirty="0" err="1" smtClean="0">
                <a:solidFill>
                  <a:schemeClr val="tx1"/>
                </a:solidFill>
                <a:latin typeface="+mj-lt"/>
                <a:ea typeface="+mj-ea"/>
                <a:cs typeface="+mj-cs"/>
              </a:rPr>
              <a:t>aço</a:t>
            </a:r>
            <a:r>
              <a:rPr lang="en-US" sz="1800" dirty="0" smtClean="0">
                <a:solidFill>
                  <a:schemeClr val="tx1"/>
                </a:solidFill>
                <a:latin typeface="+mj-lt"/>
                <a:ea typeface="+mj-ea"/>
                <a:cs typeface="+mj-cs"/>
              </a:rPr>
              <a:t> </a:t>
            </a:r>
            <a:r>
              <a:rPr lang="en-US" sz="1800" dirty="0">
                <a:solidFill>
                  <a:schemeClr val="tx1"/>
                </a:solidFill>
                <a:latin typeface="+mj-lt"/>
                <a:ea typeface="+mj-ea"/>
                <a:cs typeface="+mj-cs"/>
              </a:rPr>
              <a:t>= 87 tons)</a:t>
            </a:r>
          </a:p>
          <a:p>
            <a:endParaRPr lang="en-US" sz="1800" dirty="0">
              <a:solidFill>
                <a:schemeClr val="tx1"/>
              </a:solidFill>
              <a:latin typeface="+mj-lt"/>
              <a:ea typeface="+mj-ea"/>
              <a:cs typeface="+mj-cs"/>
            </a:endParaRPr>
          </a:p>
          <a:p>
            <a:r>
              <a:rPr lang="en-US" sz="1800" dirty="0" err="1" smtClean="0">
                <a:solidFill>
                  <a:schemeClr val="tx1"/>
                </a:solidFill>
                <a:latin typeface="+mj-lt"/>
                <a:ea typeface="+mj-ea"/>
                <a:cs typeface="+mj-cs"/>
              </a:rPr>
              <a:t>Fundidos</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não</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ferrosos</a:t>
            </a:r>
            <a:r>
              <a:rPr lang="en-US" sz="1800" dirty="0" smtClean="0">
                <a:solidFill>
                  <a:schemeClr val="tx1"/>
                </a:solidFill>
                <a:latin typeface="+mj-lt"/>
                <a:ea typeface="+mj-ea"/>
                <a:cs typeface="+mj-cs"/>
              </a:rPr>
              <a:t> performance </a:t>
            </a:r>
            <a:r>
              <a:rPr lang="en-US" sz="1800" dirty="0" err="1" smtClean="0">
                <a:solidFill>
                  <a:schemeClr val="tx1"/>
                </a:solidFill>
                <a:latin typeface="+mj-lt"/>
                <a:ea typeface="+mj-ea"/>
                <a:cs typeface="+mj-cs"/>
              </a:rPr>
              <a:t>média</a:t>
            </a:r>
            <a:r>
              <a:rPr lang="en-US" sz="1800" dirty="0" smtClean="0">
                <a:solidFill>
                  <a:schemeClr val="tx1"/>
                </a:solidFill>
                <a:latin typeface="+mj-lt"/>
                <a:ea typeface="+mj-ea"/>
                <a:cs typeface="+mj-cs"/>
              </a:rPr>
              <a:t>:</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a:solidFill>
                  <a:schemeClr val="tx1"/>
                </a:solidFill>
                <a:latin typeface="+mj-lt"/>
                <a:ea typeface="+mj-ea"/>
                <a:cs typeface="+mj-cs"/>
              </a:rPr>
              <a:t>22 </a:t>
            </a:r>
            <a:r>
              <a:rPr lang="en-US" sz="1800" dirty="0" smtClean="0">
                <a:solidFill>
                  <a:schemeClr val="tx1"/>
                </a:solidFill>
                <a:latin typeface="+mj-lt"/>
                <a:ea typeface="+mj-ea"/>
                <a:cs typeface="+mj-cs"/>
              </a:rPr>
              <a:t>tons </a:t>
            </a:r>
            <a:r>
              <a:rPr lang="en-US" sz="1800" dirty="0" err="1" smtClean="0">
                <a:solidFill>
                  <a:schemeClr val="tx1"/>
                </a:solidFill>
                <a:latin typeface="+mj-lt"/>
                <a:ea typeface="+mj-ea"/>
                <a:cs typeface="+mj-cs"/>
              </a:rPr>
              <a:t>por</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empregado</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smtClean="0">
                <a:solidFill>
                  <a:schemeClr val="tx1"/>
                </a:solidFill>
                <a:latin typeface="+mj-lt"/>
                <a:ea typeface="+mj-ea"/>
                <a:cs typeface="+mj-cs"/>
              </a:rPr>
              <a:t>com </a:t>
            </a:r>
            <a:r>
              <a:rPr lang="en-US" sz="1800" dirty="0" err="1" smtClean="0">
                <a:solidFill>
                  <a:schemeClr val="tx1"/>
                </a:solidFill>
                <a:latin typeface="+mj-lt"/>
                <a:ea typeface="+mj-ea"/>
                <a:cs typeface="+mj-cs"/>
              </a:rPr>
              <a:t>faixa</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até</a:t>
            </a:r>
            <a:r>
              <a:rPr lang="en-US" sz="1800" dirty="0" smtClean="0">
                <a:solidFill>
                  <a:schemeClr val="tx1"/>
                </a:solidFill>
                <a:latin typeface="+mj-lt"/>
                <a:ea typeface="+mj-ea"/>
                <a:cs typeface="+mj-cs"/>
              </a:rPr>
              <a:t> 34 </a:t>
            </a:r>
            <a:r>
              <a:rPr lang="en-US" sz="1800" dirty="0">
                <a:solidFill>
                  <a:schemeClr val="tx1"/>
                </a:solidFill>
                <a:latin typeface="+mj-lt"/>
                <a:ea typeface="+mj-ea"/>
                <a:cs typeface="+mj-cs"/>
              </a:rPr>
              <a:t>tons</a:t>
            </a:r>
            <a:br>
              <a:rPr lang="en-US" sz="1800" dirty="0">
                <a:solidFill>
                  <a:schemeClr val="tx1"/>
                </a:solidFill>
                <a:latin typeface="+mj-lt"/>
                <a:ea typeface="+mj-ea"/>
                <a:cs typeface="+mj-cs"/>
              </a:rPr>
            </a:br>
            <a:endParaRPr lang="en-US" sz="1800" dirty="0">
              <a:solidFill>
                <a:schemeClr val="tx1"/>
              </a:solidFill>
              <a:latin typeface="+mj-lt"/>
              <a:ea typeface="+mj-ea"/>
              <a:cs typeface="+mj-cs"/>
            </a:endParaRPr>
          </a:p>
          <a:p>
            <a:r>
              <a:rPr lang="en-US" sz="1800" dirty="0" err="1" smtClean="0">
                <a:solidFill>
                  <a:schemeClr val="tx1"/>
                </a:solidFill>
                <a:latin typeface="+mj-lt"/>
                <a:ea typeface="+mj-ea"/>
                <a:cs typeface="+mj-cs"/>
              </a:rPr>
              <a:t>Empresa</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média</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como</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exemplo</a:t>
            </a:r>
            <a:r>
              <a:rPr lang="en-US" sz="1800" dirty="0" smtClean="0">
                <a:solidFill>
                  <a:schemeClr val="tx1"/>
                </a:solidFill>
                <a:latin typeface="+mj-lt"/>
                <a:ea typeface="+mj-ea"/>
                <a:cs typeface="+mj-cs"/>
              </a:rPr>
              <a:t>*):</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a:solidFill>
                  <a:schemeClr val="tx1"/>
                </a:solidFill>
                <a:latin typeface="+mj-lt"/>
                <a:ea typeface="+mj-ea"/>
                <a:cs typeface="+mj-cs"/>
              </a:rPr>
              <a:t>Valor </a:t>
            </a:r>
            <a:r>
              <a:rPr lang="en-US" sz="1800" dirty="0" err="1">
                <a:solidFill>
                  <a:schemeClr val="tx1"/>
                </a:solidFill>
                <a:latin typeface="+mj-lt"/>
                <a:ea typeface="+mj-ea"/>
                <a:cs typeface="+mj-cs"/>
              </a:rPr>
              <a:t>Bruto</a:t>
            </a:r>
            <a:r>
              <a:rPr lang="en-US" sz="1800" dirty="0">
                <a:solidFill>
                  <a:schemeClr val="tx1"/>
                </a:solidFill>
                <a:latin typeface="+mj-lt"/>
                <a:ea typeface="+mj-ea"/>
                <a:cs typeface="+mj-cs"/>
              </a:rPr>
              <a:t> da </a:t>
            </a:r>
            <a:r>
              <a:rPr lang="en-US" sz="1800" dirty="0" err="1">
                <a:solidFill>
                  <a:schemeClr val="tx1"/>
                </a:solidFill>
                <a:latin typeface="+mj-lt"/>
                <a:ea typeface="+mj-ea"/>
                <a:cs typeface="+mj-cs"/>
              </a:rPr>
              <a:t>Produção</a:t>
            </a:r>
            <a:r>
              <a:rPr lang="en-US" sz="1800" dirty="0">
                <a:solidFill>
                  <a:schemeClr val="tx1"/>
                </a:solidFill>
                <a:latin typeface="+mj-lt"/>
                <a:ea typeface="+mj-ea"/>
                <a:cs typeface="+mj-cs"/>
              </a:rPr>
              <a:t>(GPO)</a:t>
            </a:r>
            <a:br>
              <a:rPr lang="en-US" sz="1800" dirty="0">
                <a:solidFill>
                  <a:schemeClr val="tx1"/>
                </a:solidFill>
                <a:latin typeface="+mj-lt"/>
                <a:ea typeface="+mj-ea"/>
                <a:cs typeface="+mj-cs"/>
              </a:rPr>
            </a:br>
            <a:r>
              <a:rPr lang="en-US" sz="1800" dirty="0">
                <a:solidFill>
                  <a:schemeClr val="tx1"/>
                </a:solidFill>
                <a:latin typeface="+mj-lt"/>
                <a:ea typeface="+mj-ea"/>
                <a:cs typeface="+mj-cs"/>
              </a:rPr>
              <a:t>= </a:t>
            </a:r>
            <a:r>
              <a:rPr lang="en-US" sz="1800" dirty="0" smtClean="0">
                <a:solidFill>
                  <a:schemeClr val="tx1"/>
                </a:solidFill>
                <a:latin typeface="+mj-lt"/>
                <a:ea typeface="+mj-ea"/>
                <a:cs typeface="+mj-cs"/>
              </a:rPr>
              <a:t>194 100 Euros </a:t>
            </a:r>
            <a:r>
              <a:rPr lang="en-US" sz="1800" dirty="0" err="1" smtClean="0">
                <a:solidFill>
                  <a:schemeClr val="tx1"/>
                </a:solidFill>
                <a:latin typeface="+mj-lt"/>
                <a:ea typeface="+mj-ea"/>
                <a:cs typeface="+mj-cs"/>
              </a:rPr>
              <a:t>por</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empregado</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err="1" smtClean="0">
                <a:solidFill>
                  <a:schemeClr val="tx1"/>
                </a:solidFill>
                <a:latin typeface="+mj-lt"/>
                <a:ea typeface="+mj-ea"/>
                <a:cs typeface="+mj-cs"/>
              </a:rPr>
              <a:t>Quantidade</a:t>
            </a:r>
            <a:r>
              <a:rPr lang="en-US" sz="1800" dirty="0" smtClean="0">
                <a:solidFill>
                  <a:schemeClr val="tx1"/>
                </a:solidFill>
                <a:latin typeface="+mj-lt"/>
                <a:ea typeface="+mj-ea"/>
                <a:cs typeface="+mj-cs"/>
              </a:rPr>
              <a:t> de material </a:t>
            </a:r>
            <a:r>
              <a:rPr lang="en-US" sz="1800" dirty="0">
                <a:solidFill>
                  <a:schemeClr val="tx1"/>
                </a:solidFill>
                <a:latin typeface="+mj-lt"/>
                <a:ea typeface="+mj-ea"/>
                <a:cs typeface="+mj-cs"/>
              </a:rPr>
              <a:t>(</a:t>
            </a:r>
            <a:r>
              <a:rPr lang="en-US" sz="1800" dirty="0" smtClean="0">
                <a:solidFill>
                  <a:schemeClr val="tx1"/>
                </a:solidFill>
                <a:latin typeface="+mj-lt"/>
                <a:ea typeface="+mj-ea"/>
                <a:cs typeface="+mj-cs"/>
              </a:rPr>
              <a:t>43.0% do GPO**) </a:t>
            </a:r>
            <a:r>
              <a:rPr lang="en-US" sz="1800" dirty="0" err="1" smtClean="0">
                <a:solidFill>
                  <a:schemeClr val="tx1"/>
                </a:solidFill>
                <a:latin typeface="+mj-lt"/>
                <a:ea typeface="+mj-ea"/>
                <a:cs typeface="+mj-cs"/>
              </a:rPr>
              <a:t>utilizado</a:t>
            </a:r>
            <a:r>
              <a:rPr lang="en-US" sz="1800" dirty="0">
                <a:solidFill>
                  <a:schemeClr val="tx1"/>
                </a:solidFill>
                <a:latin typeface="+mj-lt"/>
                <a:ea typeface="+mj-ea"/>
                <a:cs typeface="+mj-cs"/>
              </a:rPr>
              <a:t/>
            </a:r>
            <a:br>
              <a:rPr lang="en-US" sz="1800" dirty="0">
                <a:solidFill>
                  <a:schemeClr val="tx1"/>
                </a:solidFill>
                <a:latin typeface="+mj-lt"/>
                <a:ea typeface="+mj-ea"/>
                <a:cs typeface="+mj-cs"/>
              </a:rPr>
            </a:br>
            <a:r>
              <a:rPr lang="en-US" sz="1800" dirty="0">
                <a:solidFill>
                  <a:schemeClr val="tx1"/>
                </a:solidFill>
                <a:latin typeface="+mj-lt"/>
                <a:ea typeface="+mj-ea"/>
                <a:cs typeface="+mj-cs"/>
              </a:rPr>
              <a:t>= </a:t>
            </a:r>
            <a:r>
              <a:rPr lang="en-US" sz="1800" dirty="0" smtClean="0">
                <a:solidFill>
                  <a:schemeClr val="tx1"/>
                </a:solidFill>
                <a:latin typeface="+mj-lt"/>
                <a:ea typeface="+mj-ea"/>
                <a:cs typeface="+mj-cs"/>
              </a:rPr>
              <a:t>83 500 </a:t>
            </a:r>
            <a:r>
              <a:rPr lang="en-US" sz="1800" dirty="0">
                <a:solidFill>
                  <a:schemeClr val="tx1"/>
                </a:solidFill>
                <a:latin typeface="+mj-lt"/>
                <a:ea typeface="+mj-ea"/>
                <a:cs typeface="+mj-cs"/>
              </a:rPr>
              <a:t>Euro </a:t>
            </a:r>
            <a:r>
              <a:rPr lang="en-US" sz="1800" dirty="0" err="1" smtClean="0">
                <a:solidFill>
                  <a:schemeClr val="tx1"/>
                </a:solidFill>
                <a:latin typeface="+mj-lt"/>
                <a:ea typeface="+mj-ea"/>
                <a:cs typeface="+mj-cs"/>
              </a:rPr>
              <a:t>por</a:t>
            </a:r>
            <a:r>
              <a:rPr lang="en-US" sz="1800" dirty="0" smtClean="0">
                <a:solidFill>
                  <a:schemeClr val="tx1"/>
                </a:solidFill>
                <a:latin typeface="+mj-lt"/>
                <a:ea typeface="+mj-ea"/>
                <a:cs typeface="+mj-cs"/>
              </a:rPr>
              <a:t> </a:t>
            </a:r>
            <a:r>
              <a:rPr lang="en-US" sz="1800" dirty="0" err="1" smtClean="0">
                <a:solidFill>
                  <a:schemeClr val="tx1"/>
                </a:solidFill>
                <a:latin typeface="+mj-lt"/>
                <a:ea typeface="+mj-ea"/>
                <a:cs typeface="+mj-cs"/>
              </a:rPr>
              <a:t>empregado</a:t>
            </a:r>
            <a:r>
              <a:rPr lang="en-US" sz="1800" dirty="0">
                <a:solidFill>
                  <a:schemeClr val="tx1"/>
                </a:solidFill>
                <a:latin typeface="+mj-lt"/>
                <a:ea typeface="+mj-ea"/>
                <a:cs typeface="+mj-cs"/>
              </a:rPr>
              <a:t/>
            </a:r>
            <a:br>
              <a:rPr lang="en-US" sz="1800" dirty="0">
                <a:solidFill>
                  <a:schemeClr val="tx1"/>
                </a:solidFill>
                <a:latin typeface="+mj-lt"/>
                <a:ea typeface="+mj-ea"/>
                <a:cs typeface="+mj-cs"/>
              </a:rPr>
            </a:br>
            <a:endParaRPr lang="en-GB" sz="1800" dirty="0">
              <a:solidFill>
                <a:schemeClr val="tx1"/>
              </a:solidFill>
              <a:latin typeface="+mj-lt"/>
              <a:ea typeface="+mj-ea"/>
              <a:cs typeface="+mj-cs"/>
            </a:endParaRPr>
          </a:p>
        </p:txBody>
      </p:sp>
      <p:sp>
        <p:nvSpPr>
          <p:cNvPr id="9" name="Text Box 4"/>
          <p:cNvSpPr txBox="1">
            <a:spLocks noChangeArrowheads="1"/>
          </p:cNvSpPr>
          <p:nvPr/>
        </p:nvSpPr>
        <p:spPr bwMode="auto">
          <a:xfrm>
            <a:off x="8081424" y="6309320"/>
            <a:ext cx="1081088"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l">
              <a:spcBef>
                <a:spcPct val="50000"/>
              </a:spcBef>
            </a:pPr>
            <a:r>
              <a:rPr lang="de-DE" sz="600" dirty="0" smtClean="0">
                <a:latin typeface="Arial" pitchFamily="34" charset="0"/>
                <a:ea typeface="MS PGothic" pitchFamily="34" charset="-128"/>
              </a:rPr>
              <a:t>Picture: Lickfett</a:t>
            </a:r>
            <a:endParaRPr lang="de-DE" sz="600" dirty="0">
              <a:latin typeface="Arial" pitchFamily="34" charset="0"/>
              <a:ea typeface="MS PGothic" pitchFamily="34" charset="-128"/>
            </a:endParaRPr>
          </a:p>
        </p:txBody>
      </p:sp>
    </p:spTree>
    <p:extLst>
      <p:ext uri="{BB962C8B-B14F-4D97-AF65-F5344CB8AC3E}">
        <p14:creationId xmlns="" xmlns:p14="http://schemas.microsoft.com/office/powerpoint/2010/main" val="8594624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 xmlns:p14="http://schemas.microsoft.com/office/powerpoint/2010/main" val="2394122364"/>
              </p:ext>
            </p:extLst>
          </p:nvPr>
        </p:nvGraphicFramePr>
        <p:xfrm>
          <a:off x="322263" y="1049338"/>
          <a:ext cx="8516937" cy="5110162"/>
        </p:xfrm>
        <a:graphic>
          <a:graphicData uri="http://schemas.openxmlformats.org/presentationml/2006/ole">
            <p:oleObj spid="_x0000_s910441" name="Diagramm" r:id="rId4" imgW="6286643" imgH="3771805" progId="MSGraph.Chart.8">
              <p:embed followColorScheme="full"/>
            </p:oleObj>
          </a:graphicData>
        </a:graphic>
      </p:graphicFrame>
      <p:grpSp>
        <p:nvGrpSpPr>
          <p:cNvPr id="1028" name="Group 4"/>
          <p:cNvGrpSpPr>
            <a:grpSpLocks/>
          </p:cNvGrpSpPr>
          <p:nvPr/>
        </p:nvGrpSpPr>
        <p:grpSpPr bwMode="auto">
          <a:xfrm>
            <a:off x="2619372" y="5948370"/>
            <a:ext cx="1936751" cy="501651"/>
            <a:chOff x="1554" y="6675"/>
            <a:chExt cx="1220" cy="316"/>
          </a:xfrm>
        </p:grpSpPr>
        <p:sp>
          <p:nvSpPr>
            <p:cNvPr id="1030" name="Oval 5"/>
            <p:cNvSpPr>
              <a:spLocks noChangeArrowheads="1"/>
            </p:cNvSpPr>
            <p:nvPr/>
          </p:nvSpPr>
          <p:spPr bwMode="auto">
            <a:xfrm>
              <a:off x="1554" y="6675"/>
              <a:ext cx="317" cy="316"/>
            </a:xfrm>
            <a:prstGeom prst="ellipse">
              <a:avLst/>
            </a:prstGeom>
            <a:solidFill>
              <a:srgbClr val="FFFFFF"/>
            </a:solidFill>
            <a:ln w="9525">
              <a:solidFill>
                <a:srgbClr val="00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de-DE" altLang="de-DE"/>
            </a:p>
          </p:txBody>
        </p:sp>
        <p:sp>
          <p:nvSpPr>
            <p:cNvPr id="1031" name="Text Box 6"/>
            <p:cNvSpPr txBox="1">
              <a:spLocks noChangeArrowheads="1"/>
            </p:cNvSpPr>
            <p:nvPr/>
          </p:nvSpPr>
          <p:spPr bwMode="auto">
            <a:xfrm>
              <a:off x="1835" y="6747"/>
              <a:ext cx="939"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altLang="de-DE" sz="1200" dirty="0" smtClean="0">
                  <a:latin typeface="Arial" charset="0"/>
                </a:rPr>
                <a:t>Produção </a:t>
              </a:r>
              <a:r>
                <a:rPr lang="de-DE" altLang="de-DE" sz="1200" dirty="0">
                  <a:latin typeface="Arial" charset="0"/>
                </a:rPr>
                <a:t>(1 Mio. t)</a:t>
              </a:r>
              <a:endParaRPr lang="de-DE" altLang="de-DE" dirty="0"/>
            </a:p>
          </p:txBody>
        </p:sp>
      </p:grpSp>
      <p:cxnSp>
        <p:nvCxnSpPr>
          <p:cNvPr id="1029" name="Gerade Verbindung mit Pfeil 2"/>
          <p:cNvCxnSpPr>
            <a:cxnSpLocks noChangeShapeType="1"/>
          </p:cNvCxnSpPr>
          <p:nvPr/>
        </p:nvCxnSpPr>
        <p:spPr bwMode="auto">
          <a:xfrm flipV="1">
            <a:off x="4427538" y="4581525"/>
            <a:ext cx="431800" cy="215900"/>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Rectangle 3"/>
          <p:cNvSpPr>
            <a:spLocks noGrp="1" noChangeArrowheads="1"/>
          </p:cNvSpPr>
          <p:nvPr>
            <p:ph type="title"/>
          </p:nvPr>
        </p:nvSpPr>
        <p:spPr bwMode="auto">
          <a:xfrm>
            <a:off x="685800" y="395790"/>
            <a:ext cx="7772400"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400" dirty="0" err="1" smtClean="0"/>
              <a:t>Produtividade</a:t>
            </a:r>
            <a:r>
              <a:rPr lang="en-US" sz="2400" dirty="0" smtClean="0"/>
              <a:t> </a:t>
            </a:r>
            <a:r>
              <a:rPr lang="en-US" sz="2400" dirty="0" err="1" smtClean="0"/>
              <a:t>Européia</a:t>
            </a:r>
            <a:r>
              <a:rPr lang="en-US" sz="2400" dirty="0" smtClean="0"/>
              <a:t> </a:t>
            </a:r>
            <a:r>
              <a:rPr lang="en-US" sz="2400" dirty="0" err="1" smtClean="0"/>
              <a:t>Fundições</a:t>
            </a:r>
            <a:r>
              <a:rPr lang="en-US" sz="2400" dirty="0" smtClean="0"/>
              <a:t> </a:t>
            </a:r>
            <a:r>
              <a:rPr lang="en-US" sz="2400" dirty="0" err="1" smtClean="0"/>
              <a:t>Ferrosas</a:t>
            </a:r>
            <a:r>
              <a:rPr lang="en-US" sz="2400" dirty="0" smtClean="0"/>
              <a:t> 2014</a:t>
            </a:r>
            <a:endParaRPr lang="de-DE" sz="2400" dirty="0"/>
          </a:p>
        </p:txBody>
      </p:sp>
      <p:sp>
        <p:nvSpPr>
          <p:cNvPr id="10" name="Text Box 5"/>
          <p:cNvSpPr txBox="1">
            <a:spLocks noChangeArrowheads="1"/>
          </p:cNvSpPr>
          <p:nvPr/>
        </p:nvSpPr>
        <p:spPr bwMode="auto">
          <a:xfrm>
            <a:off x="179390" y="6264279"/>
            <a:ext cx="2339102"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sz="1000" dirty="0" smtClean="0">
                <a:latin typeface="Arial" charset="0"/>
              </a:rPr>
              <a:t>Fonte: CAEF, inclui Fundições de Aço</a:t>
            </a:r>
            <a:endParaRPr lang="de-DE" sz="1000" dirty="0">
              <a:latin typeface="Arial" charset="0"/>
            </a:endParaRPr>
          </a:p>
        </p:txBody>
      </p:sp>
      <p:cxnSp>
        <p:nvCxnSpPr>
          <p:cNvPr id="5" name="Gerade Verbindung 4"/>
          <p:cNvCxnSpPr/>
          <p:nvPr/>
        </p:nvCxnSpPr>
        <p:spPr bwMode="auto">
          <a:xfrm>
            <a:off x="6876256" y="2996952"/>
            <a:ext cx="0" cy="2232000"/>
          </a:xfrm>
          <a:prstGeom prst="line">
            <a:avLst/>
          </a:prstGeom>
          <a:solidFill>
            <a:schemeClr val="accent1"/>
          </a:solidFill>
          <a:ln w="25400" cap="flat" cmpd="sng" algn="ctr">
            <a:solidFill>
              <a:srgbClr val="E49D1C"/>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H="1">
            <a:off x="1398634" y="2996952"/>
            <a:ext cx="5477622" cy="0"/>
          </a:xfrm>
          <a:prstGeom prst="line">
            <a:avLst/>
          </a:prstGeom>
          <a:solidFill>
            <a:schemeClr val="accent1"/>
          </a:solidFill>
          <a:ln w="25400" cap="flat" cmpd="sng" algn="ctr">
            <a:solidFill>
              <a:srgbClr val="E49D1C"/>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CaixaDeTexto 1"/>
          <p:cNvSpPr txBox="1"/>
          <p:nvPr/>
        </p:nvSpPr>
        <p:spPr>
          <a:xfrm>
            <a:off x="402044" y="1268760"/>
            <a:ext cx="461665" cy="3824124"/>
          </a:xfrm>
          <a:prstGeom prst="rect">
            <a:avLst/>
          </a:prstGeom>
          <a:solidFill>
            <a:schemeClr val="bg1"/>
          </a:solidFill>
        </p:spPr>
        <p:txBody>
          <a:bodyPr vert="vert270" wrap="none" rtlCol="0">
            <a:spAutoFit/>
          </a:bodyPr>
          <a:lstStyle/>
          <a:p>
            <a:r>
              <a:rPr lang="pt-BR" sz="1800" dirty="0" smtClean="0">
                <a:latin typeface="Arial" panose="020B0604020202020204" pitchFamily="34" charset="0"/>
              </a:rPr>
              <a:t>Média de Empregados por Fundição</a:t>
            </a:r>
          </a:p>
        </p:txBody>
      </p:sp>
      <p:sp>
        <p:nvSpPr>
          <p:cNvPr id="12" name="CaixaDeTexto 11"/>
          <p:cNvSpPr txBox="1"/>
          <p:nvPr/>
        </p:nvSpPr>
        <p:spPr>
          <a:xfrm>
            <a:off x="2987824" y="5579038"/>
            <a:ext cx="4121641" cy="369332"/>
          </a:xfrm>
          <a:prstGeom prst="rect">
            <a:avLst/>
          </a:prstGeom>
          <a:solidFill>
            <a:schemeClr val="bg1"/>
          </a:solidFill>
        </p:spPr>
        <p:txBody>
          <a:bodyPr vert="horz" wrap="none" rtlCol="0">
            <a:spAutoFit/>
          </a:bodyPr>
          <a:lstStyle/>
          <a:p>
            <a:r>
              <a:rPr lang="pt-BR" sz="1800" dirty="0" smtClean="0">
                <a:latin typeface="Arial" panose="020B0604020202020204" pitchFamily="34" charset="0"/>
              </a:rPr>
              <a:t>Média de Produção </a:t>
            </a:r>
            <a:r>
              <a:rPr lang="pt-BR" sz="1800" dirty="0">
                <a:latin typeface="Arial" panose="020B0604020202020204" pitchFamily="34" charset="0"/>
              </a:rPr>
              <a:t>p</a:t>
            </a:r>
            <a:r>
              <a:rPr lang="pt-BR" sz="1800" dirty="0" smtClean="0">
                <a:latin typeface="Arial" panose="020B0604020202020204" pitchFamily="34" charset="0"/>
              </a:rPr>
              <a:t>or Empregado (t)</a:t>
            </a:r>
          </a:p>
        </p:txBody>
      </p:sp>
    </p:spTree>
    <p:extLst>
      <p:ext uri="{BB962C8B-B14F-4D97-AF65-F5344CB8AC3E}">
        <p14:creationId xmlns="" xmlns:p14="http://schemas.microsoft.com/office/powerpoint/2010/main" val="2733930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 xmlns:p14="http://schemas.microsoft.com/office/powerpoint/2010/main" val="3216903536"/>
              </p:ext>
            </p:extLst>
          </p:nvPr>
        </p:nvGraphicFramePr>
        <p:xfrm>
          <a:off x="323850" y="1052513"/>
          <a:ext cx="8539163" cy="5124450"/>
        </p:xfrm>
        <a:graphic>
          <a:graphicData uri="http://schemas.openxmlformats.org/presentationml/2006/ole">
            <p:oleObj spid="_x0000_s914507" name="Diagramm" r:id="rId4" imgW="6286643" imgH="3771805" progId="MSGraph.Chart.8">
              <p:embed followColorScheme="full"/>
            </p:oleObj>
          </a:graphicData>
        </a:graphic>
      </p:graphicFrame>
      <p:sp>
        <p:nvSpPr>
          <p:cNvPr id="5" name="Rectangle 3"/>
          <p:cNvSpPr>
            <a:spLocks noGrp="1" noChangeArrowheads="1"/>
          </p:cNvSpPr>
          <p:nvPr>
            <p:ph type="title"/>
          </p:nvPr>
        </p:nvSpPr>
        <p:spPr bwMode="auto">
          <a:xfrm>
            <a:off x="685800" y="395790"/>
            <a:ext cx="7772400"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400" dirty="0" err="1"/>
              <a:t>Produtividade</a:t>
            </a:r>
            <a:r>
              <a:rPr lang="en-US" sz="2400" dirty="0"/>
              <a:t> </a:t>
            </a:r>
            <a:r>
              <a:rPr lang="en-US" sz="2400" dirty="0" err="1"/>
              <a:t>Européia</a:t>
            </a:r>
            <a:r>
              <a:rPr lang="en-US" sz="2400" dirty="0"/>
              <a:t> </a:t>
            </a:r>
            <a:r>
              <a:rPr lang="en-US" sz="2400" dirty="0" err="1"/>
              <a:t>Fundições</a:t>
            </a:r>
            <a:r>
              <a:rPr lang="en-US" sz="2400" dirty="0"/>
              <a:t> </a:t>
            </a:r>
            <a:r>
              <a:rPr lang="en-US" sz="2400" dirty="0" err="1" smtClean="0"/>
              <a:t>Aço</a:t>
            </a:r>
            <a:r>
              <a:rPr lang="en-US" sz="2400" dirty="0" smtClean="0"/>
              <a:t> 2014</a:t>
            </a:r>
            <a:endParaRPr lang="de-DE" sz="2400" dirty="0"/>
          </a:p>
        </p:txBody>
      </p:sp>
      <p:sp>
        <p:nvSpPr>
          <p:cNvPr id="6" name="Text Box 5"/>
          <p:cNvSpPr txBox="1">
            <a:spLocks noChangeArrowheads="1"/>
          </p:cNvSpPr>
          <p:nvPr/>
        </p:nvSpPr>
        <p:spPr bwMode="auto">
          <a:xfrm>
            <a:off x="179390" y="6264279"/>
            <a:ext cx="922047"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sz="1000" dirty="0" smtClean="0">
                <a:latin typeface="Arial" charset="0"/>
              </a:rPr>
              <a:t>Fonte: CAEF</a:t>
            </a:r>
            <a:endParaRPr lang="de-DE" sz="1000" dirty="0">
              <a:latin typeface="Arial" charset="0"/>
            </a:endParaRPr>
          </a:p>
        </p:txBody>
      </p:sp>
      <p:cxnSp>
        <p:nvCxnSpPr>
          <p:cNvPr id="7" name="Gerade Verbindung 6"/>
          <p:cNvCxnSpPr/>
          <p:nvPr/>
        </p:nvCxnSpPr>
        <p:spPr bwMode="auto">
          <a:xfrm>
            <a:off x="3131840" y="2060848"/>
            <a:ext cx="0" cy="3168104"/>
          </a:xfrm>
          <a:prstGeom prst="line">
            <a:avLst/>
          </a:prstGeom>
          <a:solidFill>
            <a:schemeClr val="accent1"/>
          </a:solidFill>
          <a:ln w="25400" cap="flat" cmpd="sng" algn="ctr">
            <a:solidFill>
              <a:srgbClr val="E49D1C"/>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H="1">
            <a:off x="1331640" y="2060848"/>
            <a:ext cx="1800200" cy="0"/>
          </a:xfrm>
          <a:prstGeom prst="line">
            <a:avLst/>
          </a:prstGeom>
          <a:solidFill>
            <a:schemeClr val="accent1"/>
          </a:solidFill>
          <a:ln w="25400" cap="flat" cmpd="sng" algn="ctr">
            <a:solidFill>
              <a:srgbClr val="E49D1C"/>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 name="Gerade Verbindung mit Pfeil 3"/>
          <p:cNvCxnSpPr/>
          <p:nvPr/>
        </p:nvCxnSpPr>
        <p:spPr bwMode="auto">
          <a:xfrm flipV="1">
            <a:off x="2339752" y="3573016"/>
            <a:ext cx="278126" cy="1440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flipV="1">
            <a:off x="3069738" y="3429000"/>
            <a:ext cx="0" cy="1440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Text Box 6"/>
          <p:cNvSpPr txBox="1">
            <a:spLocks noChangeArrowheads="1"/>
          </p:cNvSpPr>
          <p:nvPr/>
        </p:nvSpPr>
        <p:spPr bwMode="auto">
          <a:xfrm>
            <a:off x="2092399" y="6021288"/>
            <a:ext cx="16257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200" dirty="0" smtClean="0">
                <a:latin typeface="Arial" charset="0"/>
              </a:rPr>
              <a:t>Produção </a:t>
            </a:r>
            <a:r>
              <a:rPr lang="de-DE" altLang="de-DE" sz="1200" dirty="0">
                <a:latin typeface="Arial" charset="0"/>
              </a:rPr>
              <a:t>(100.000 t)</a:t>
            </a:r>
            <a:endParaRPr lang="de-DE" altLang="de-DE" sz="2400" dirty="0"/>
          </a:p>
        </p:txBody>
      </p:sp>
      <p:sp>
        <p:nvSpPr>
          <p:cNvPr id="19" name="Oval 5"/>
          <p:cNvSpPr>
            <a:spLocks noChangeArrowheads="1"/>
          </p:cNvSpPr>
          <p:nvPr/>
        </p:nvSpPr>
        <p:spPr bwMode="auto">
          <a:xfrm>
            <a:off x="1402493" y="5769211"/>
            <a:ext cx="721235" cy="68081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12" name="CaixaDeTexto 11"/>
          <p:cNvSpPr txBox="1"/>
          <p:nvPr/>
        </p:nvSpPr>
        <p:spPr>
          <a:xfrm>
            <a:off x="402044" y="1268760"/>
            <a:ext cx="461665" cy="3824124"/>
          </a:xfrm>
          <a:prstGeom prst="rect">
            <a:avLst/>
          </a:prstGeom>
          <a:solidFill>
            <a:schemeClr val="bg1"/>
          </a:solidFill>
        </p:spPr>
        <p:txBody>
          <a:bodyPr vert="vert270" wrap="none" rtlCol="0">
            <a:spAutoFit/>
          </a:bodyPr>
          <a:lstStyle/>
          <a:p>
            <a:r>
              <a:rPr lang="pt-BR" sz="1800" dirty="0" smtClean="0">
                <a:latin typeface="Arial" panose="020B0604020202020204" pitchFamily="34" charset="0"/>
              </a:rPr>
              <a:t>Média de Empregados por Fundição</a:t>
            </a:r>
          </a:p>
        </p:txBody>
      </p:sp>
      <p:sp>
        <p:nvSpPr>
          <p:cNvPr id="13" name="CaixaDeTexto 12"/>
          <p:cNvSpPr txBox="1"/>
          <p:nvPr/>
        </p:nvSpPr>
        <p:spPr>
          <a:xfrm>
            <a:off x="2987824" y="5579038"/>
            <a:ext cx="4121641" cy="369332"/>
          </a:xfrm>
          <a:prstGeom prst="rect">
            <a:avLst/>
          </a:prstGeom>
          <a:solidFill>
            <a:schemeClr val="bg1"/>
          </a:solidFill>
        </p:spPr>
        <p:txBody>
          <a:bodyPr vert="horz" wrap="none" rtlCol="0">
            <a:spAutoFit/>
          </a:bodyPr>
          <a:lstStyle/>
          <a:p>
            <a:r>
              <a:rPr lang="pt-BR" sz="1800" dirty="0" smtClean="0">
                <a:latin typeface="Arial" panose="020B0604020202020204" pitchFamily="34" charset="0"/>
              </a:rPr>
              <a:t>Média de Produção </a:t>
            </a:r>
            <a:r>
              <a:rPr lang="pt-BR" sz="1800" dirty="0">
                <a:latin typeface="Arial" panose="020B0604020202020204" pitchFamily="34" charset="0"/>
              </a:rPr>
              <a:t>p</a:t>
            </a:r>
            <a:r>
              <a:rPr lang="pt-BR" sz="1800" dirty="0" smtClean="0">
                <a:latin typeface="Arial" panose="020B0604020202020204" pitchFamily="34" charset="0"/>
              </a:rPr>
              <a:t>or Empregado (t)</a:t>
            </a:r>
          </a:p>
        </p:txBody>
      </p:sp>
    </p:spTree>
    <p:extLst>
      <p:ext uri="{BB962C8B-B14F-4D97-AF65-F5344CB8AC3E}">
        <p14:creationId xmlns="" xmlns:p14="http://schemas.microsoft.com/office/powerpoint/2010/main" val="3021816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 xmlns:p14="http://schemas.microsoft.com/office/powerpoint/2010/main" val="1354080070"/>
              </p:ext>
            </p:extLst>
          </p:nvPr>
        </p:nvGraphicFramePr>
        <p:xfrm>
          <a:off x="304800" y="1066800"/>
          <a:ext cx="8539163" cy="5124450"/>
        </p:xfrm>
        <a:graphic>
          <a:graphicData uri="http://schemas.openxmlformats.org/presentationml/2006/ole">
            <p:oleObj spid="_x0000_s911463" name="Diagramm" r:id="rId4" imgW="6276935" imgH="3762470" progId="MSGraph.Chart.8">
              <p:embed followColorScheme="full"/>
            </p:oleObj>
          </a:graphicData>
        </a:graphic>
      </p:graphicFrame>
      <p:grpSp>
        <p:nvGrpSpPr>
          <p:cNvPr id="2052" name="Group 4"/>
          <p:cNvGrpSpPr>
            <a:grpSpLocks/>
          </p:cNvGrpSpPr>
          <p:nvPr/>
        </p:nvGrpSpPr>
        <p:grpSpPr bwMode="auto">
          <a:xfrm>
            <a:off x="1447800" y="6161132"/>
            <a:ext cx="1914525" cy="290514"/>
            <a:chOff x="864" y="6772"/>
            <a:chExt cx="1206" cy="183"/>
          </a:xfrm>
        </p:grpSpPr>
        <p:sp>
          <p:nvSpPr>
            <p:cNvPr id="2054" name="Oval 5"/>
            <p:cNvSpPr>
              <a:spLocks noChangeArrowheads="1"/>
            </p:cNvSpPr>
            <p:nvPr/>
          </p:nvSpPr>
          <p:spPr bwMode="auto">
            <a:xfrm>
              <a:off x="864" y="6772"/>
              <a:ext cx="197" cy="177"/>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2055" name="Text Box 6"/>
            <p:cNvSpPr txBox="1">
              <a:spLocks noChangeArrowheads="1"/>
            </p:cNvSpPr>
            <p:nvPr/>
          </p:nvSpPr>
          <p:spPr bwMode="auto">
            <a:xfrm>
              <a:off x="1046" y="6781"/>
              <a:ext cx="1024" cy="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200" dirty="0" smtClean="0">
                  <a:latin typeface="Arial" charset="0"/>
                </a:rPr>
                <a:t>Produção </a:t>
              </a:r>
              <a:r>
                <a:rPr lang="de-DE" altLang="de-DE" sz="1200" dirty="0">
                  <a:latin typeface="Arial" charset="0"/>
                </a:rPr>
                <a:t>(100.000 t)</a:t>
              </a:r>
              <a:endParaRPr lang="de-DE" altLang="de-DE" sz="2400" dirty="0"/>
            </a:p>
          </p:txBody>
        </p:sp>
      </p:grpSp>
      <p:cxnSp>
        <p:nvCxnSpPr>
          <p:cNvPr id="2053" name="Gerade Verbindung mit Pfeil 2"/>
          <p:cNvCxnSpPr>
            <a:cxnSpLocks noChangeShapeType="1"/>
          </p:cNvCxnSpPr>
          <p:nvPr/>
        </p:nvCxnSpPr>
        <p:spPr bwMode="auto">
          <a:xfrm>
            <a:off x="3203575" y="3716338"/>
            <a:ext cx="144463" cy="109537"/>
          </a:xfrm>
          <a:prstGeom prst="straightConnector1">
            <a:avLst/>
          </a:prstGeom>
          <a:noFill/>
          <a:ln w="9525" algn="ctr">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Rectangle 3"/>
          <p:cNvSpPr>
            <a:spLocks noGrp="1" noChangeArrowheads="1"/>
          </p:cNvSpPr>
          <p:nvPr>
            <p:ph type="title"/>
          </p:nvPr>
        </p:nvSpPr>
        <p:spPr bwMode="auto">
          <a:xfrm>
            <a:off x="685800" y="395790"/>
            <a:ext cx="8062664" cy="1143000"/>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2400" dirty="0" err="1"/>
              <a:t>Produtividade</a:t>
            </a:r>
            <a:r>
              <a:rPr lang="en-US" sz="2400" dirty="0"/>
              <a:t> </a:t>
            </a:r>
            <a:r>
              <a:rPr lang="en-US" sz="2400" dirty="0" err="1"/>
              <a:t>Européia</a:t>
            </a:r>
            <a:r>
              <a:rPr lang="en-US" sz="2400" dirty="0"/>
              <a:t> </a:t>
            </a:r>
            <a:r>
              <a:rPr lang="en-US" sz="2400" dirty="0" err="1"/>
              <a:t>Fundições</a:t>
            </a:r>
            <a:r>
              <a:rPr lang="en-US" sz="2400" dirty="0"/>
              <a:t> </a:t>
            </a:r>
            <a:r>
              <a:rPr lang="en-US" sz="2400" dirty="0" err="1" smtClean="0"/>
              <a:t>Não</a:t>
            </a:r>
            <a:r>
              <a:rPr lang="en-US" sz="2400" dirty="0" smtClean="0"/>
              <a:t> </a:t>
            </a:r>
            <a:r>
              <a:rPr lang="en-US" sz="2400" dirty="0" err="1" smtClean="0"/>
              <a:t>Ferrosas</a:t>
            </a:r>
            <a:r>
              <a:rPr lang="en-US" sz="2400" dirty="0"/>
              <a:t> </a:t>
            </a:r>
            <a:r>
              <a:rPr lang="en-US" sz="2400" dirty="0" smtClean="0"/>
              <a:t>2014</a:t>
            </a:r>
            <a:endParaRPr lang="de-DE" sz="2400" dirty="0"/>
          </a:p>
        </p:txBody>
      </p:sp>
      <p:sp>
        <p:nvSpPr>
          <p:cNvPr id="10" name="Text Box 5"/>
          <p:cNvSpPr txBox="1">
            <a:spLocks noChangeArrowheads="1"/>
          </p:cNvSpPr>
          <p:nvPr/>
        </p:nvSpPr>
        <p:spPr bwMode="auto">
          <a:xfrm>
            <a:off x="179390" y="6264279"/>
            <a:ext cx="922047"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de-DE" sz="1000" dirty="0" smtClean="0">
                <a:latin typeface="Arial" charset="0"/>
              </a:rPr>
              <a:t>Fonte: CAEF</a:t>
            </a:r>
            <a:endParaRPr lang="de-DE" sz="1000" dirty="0">
              <a:latin typeface="Arial" charset="0"/>
            </a:endParaRPr>
          </a:p>
        </p:txBody>
      </p:sp>
      <p:cxnSp>
        <p:nvCxnSpPr>
          <p:cNvPr id="11" name="Gerade Verbindung 10"/>
          <p:cNvCxnSpPr/>
          <p:nvPr/>
        </p:nvCxnSpPr>
        <p:spPr bwMode="auto">
          <a:xfrm>
            <a:off x="4716016" y="2852936"/>
            <a:ext cx="0" cy="2376016"/>
          </a:xfrm>
          <a:prstGeom prst="line">
            <a:avLst/>
          </a:prstGeom>
          <a:solidFill>
            <a:schemeClr val="accent1"/>
          </a:solidFill>
          <a:ln w="25400" cap="flat" cmpd="sng" algn="ctr">
            <a:solidFill>
              <a:srgbClr val="E49D1C"/>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flipH="1">
            <a:off x="1331640" y="2852936"/>
            <a:ext cx="3384376" cy="0"/>
          </a:xfrm>
          <a:prstGeom prst="line">
            <a:avLst/>
          </a:prstGeom>
          <a:solidFill>
            <a:schemeClr val="accent1"/>
          </a:solidFill>
          <a:ln w="25400" cap="flat" cmpd="sng" algn="ctr">
            <a:solidFill>
              <a:srgbClr val="E49D1C"/>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 name="Gerade Verbindung mit Pfeil 4"/>
          <p:cNvCxnSpPr/>
          <p:nvPr/>
        </p:nvCxnSpPr>
        <p:spPr bwMode="auto">
          <a:xfrm>
            <a:off x="4427984" y="2132856"/>
            <a:ext cx="288032" cy="1440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CaixaDeTexto 12"/>
          <p:cNvSpPr txBox="1"/>
          <p:nvPr/>
        </p:nvSpPr>
        <p:spPr>
          <a:xfrm>
            <a:off x="402044" y="1268760"/>
            <a:ext cx="461665" cy="3824124"/>
          </a:xfrm>
          <a:prstGeom prst="rect">
            <a:avLst/>
          </a:prstGeom>
          <a:solidFill>
            <a:schemeClr val="bg1"/>
          </a:solidFill>
        </p:spPr>
        <p:txBody>
          <a:bodyPr vert="vert270" wrap="none" rtlCol="0">
            <a:spAutoFit/>
          </a:bodyPr>
          <a:lstStyle/>
          <a:p>
            <a:r>
              <a:rPr lang="pt-BR" sz="1800" dirty="0" smtClean="0">
                <a:latin typeface="Arial" panose="020B0604020202020204" pitchFamily="34" charset="0"/>
              </a:rPr>
              <a:t>Média de Empregados por Fundição</a:t>
            </a:r>
          </a:p>
        </p:txBody>
      </p:sp>
      <p:sp>
        <p:nvSpPr>
          <p:cNvPr id="14" name="CaixaDeTexto 13"/>
          <p:cNvSpPr txBox="1"/>
          <p:nvPr/>
        </p:nvSpPr>
        <p:spPr>
          <a:xfrm>
            <a:off x="2987824" y="5579038"/>
            <a:ext cx="4121641" cy="369332"/>
          </a:xfrm>
          <a:prstGeom prst="rect">
            <a:avLst/>
          </a:prstGeom>
          <a:solidFill>
            <a:schemeClr val="bg1"/>
          </a:solidFill>
        </p:spPr>
        <p:txBody>
          <a:bodyPr vert="horz" wrap="none" rtlCol="0">
            <a:spAutoFit/>
          </a:bodyPr>
          <a:lstStyle/>
          <a:p>
            <a:r>
              <a:rPr lang="pt-BR" sz="1800" dirty="0" smtClean="0">
                <a:latin typeface="Arial" panose="020B0604020202020204" pitchFamily="34" charset="0"/>
              </a:rPr>
              <a:t>Média de Produção </a:t>
            </a:r>
            <a:r>
              <a:rPr lang="pt-BR" sz="1800" dirty="0">
                <a:latin typeface="Arial" panose="020B0604020202020204" pitchFamily="34" charset="0"/>
              </a:rPr>
              <a:t>p</a:t>
            </a:r>
            <a:r>
              <a:rPr lang="pt-BR" sz="1800" dirty="0" smtClean="0">
                <a:latin typeface="Arial" panose="020B0604020202020204" pitchFamily="34" charset="0"/>
              </a:rPr>
              <a:t>or Empregado (t)</a:t>
            </a:r>
          </a:p>
        </p:txBody>
      </p:sp>
    </p:spTree>
    <p:extLst>
      <p:ext uri="{BB962C8B-B14F-4D97-AF65-F5344CB8AC3E}">
        <p14:creationId xmlns="" xmlns:p14="http://schemas.microsoft.com/office/powerpoint/2010/main" val="2293604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Kostentreffen 2009">
  <a:themeElements>
    <a:clrScheme name="1_Kostentreffen 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ostentreffen 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Kostentreffen 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ostentreffen 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ostentreffen 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ostentreffen 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ostentreffen 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ostentreffen 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ostentreffen 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ostentreffen 2009">
  <a:themeElements>
    <a:clrScheme name="1_Kostentreffen 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ostentreffen 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Kostentreffen 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ostentreffen 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ostentreffen 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ostentreffen 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ostentreffen 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ostentreffen 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ostentreffen 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Kostentreffen 2009">
  <a:themeElements>
    <a:clrScheme name="1_Kostentreffen 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ostentreffen 2009">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Kostentreffen 20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ostentreffen 20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ostentreffen 20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ostentreffen 20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ostentreffen 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ostentreffen 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ostentreffen 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911</Words>
  <Application>Microsoft Office PowerPoint</Application>
  <PresentationFormat>Apresentação na tela (4:3)</PresentationFormat>
  <Paragraphs>236</Paragraphs>
  <Slides>26</Slides>
  <Notes>26</Notes>
  <HiddenSlides>0</HiddenSlides>
  <MMClips>0</MMClips>
  <ScaleCrop>false</ScaleCrop>
  <HeadingPairs>
    <vt:vector size="6" baseType="variant">
      <vt:variant>
        <vt:lpstr>Tema</vt:lpstr>
      </vt:variant>
      <vt:variant>
        <vt:i4>4</vt:i4>
      </vt:variant>
      <vt:variant>
        <vt:lpstr>Servidores OLE incorporados</vt:lpstr>
      </vt:variant>
      <vt:variant>
        <vt:i4>1</vt:i4>
      </vt:variant>
      <vt:variant>
        <vt:lpstr>Títulos de slides</vt:lpstr>
      </vt:variant>
      <vt:variant>
        <vt:i4>26</vt:i4>
      </vt:variant>
    </vt:vector>
  </HeadingPairs>
  <TitlesOfParts>
    <vt:vector size="31" baseType="lpstr">
      <vt:lpstr>1_Standarddesign</vt:lpstr>
      <vt:lpstr>1_Kostentreffen 2009</vt:lpstr>
      <vt:lpstr>2_Kostentreffen 2009</vt:lpstr>
      <vt:lpstr>3_Kostentreffen 2009</vt:lpstr>
      <vt:lpstr>Diagramm</vt:lpstr>
      <vt:lpstr>BDG – Associação de Fundição Alemã Dr.–Ing. Erwin Flender, Presidente</vt:lpstr>
      <vt:lpstr>Produtores de Fundidos Europeus 2014</vt:lpstr>
      <vt:lpstr>Produtores de Fundidos Ferrosos Europeus 2014</vt:lpstr>
      <vt:lpstr>Produtores de Fundidos de Aço Europeus 2014</vt:lpstr>
      <vt:lpstr>Produtores de Fundidos Não Ferrrosos Europeus 2014</vt:lpstr>
      <vt:lpstr>Produtividade na Indústria de Fundição Européia 2014</vt:lpstr>
      <vt:lpstr>Produtividade Européia Fundições Ferrosas 2014</vt:lpstr>
      <vt:lpstr>Produtividade Européia Fundições Aço 2014</vt:lpstr>
      <vt:lpstr>Produtividade Européia Fundições Não Ferrosas 2014</vt:lpstr>
      <vt:lpstr>Quota de Export. da Indús. de Fundição Europeia 2014</vt:lpstr>
      <vt:lpstr>Produção Alemã de Fundição 2014 por Cliente</vt:lpstr>
      <vt:lpstr>Alemanha Encomenda de Fundidos: Atualmente sem Tendência clara! </vt:lpstr>
      <vt:lpstr> Força Motriz para a Indústria de Fundição</vt:lpstr>
      <vt:lpstr>Forças Motrizes: Globalização</vt:lpstr>
      <vt:lpstr>Forças Motrizes : Consolidação da Indústria</vt:lpstr>
      <vt:lpstr>Desafios: O investimento em processos logísticos</vt:lpstr>
      <vt:lpstr>Desafios: Liderança Tecnológica</vt:lpstr>
      <vt:lpstr>Desafios: Segurança do Trabalho, Meio Ambiente e Regulamentos energia / clima</vt:lpstr>
      <vt:lpstr>Desafios: Reter Pessoal Qualificado</vt:lpstr>
      <vt:lpstr>Reter Pessoal Qualificado: Academia VDG </vt:lpstr>
      <vt:lpstr>Sensibilização: Website Powerguss</vt:lpstr>
      <vt:lpstr>Impulsionando Jovens Talentos: Revista Juventude</vt:lpstr>
      <vt:lpstr>Alcançando os Jovens: Canal Youtube</vt:lpstr>
      <vt:lpstr>Material, uma Questão de Imagem</vt:lpstr>
      <vt:lpstr>Conclusão</vt:lpstr>
      <vt:lpstr>BDG – Associção de Fundição Alemã</vt:lpstr>
    </vt:vector>
  </TitlesOfParts>
  <Company>Verein Deutscher Giessereifachleute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Lickfett, Heiko</dc:creator>
  <cp:lastModifiedBy>RJD</cp:lastModifiedBy>
  <cp:revision>3420</cp:revision>
  <cp:lastPrinted>2015-09-24T14:43:20Z</cp:lastPrinted>
  <dcterms:created xsi:type="dcterms:W3CDTF">2000-08-03T09:57:30Z</dcterms:created>
  <dcterms:modified xsi:type="dcterms:W3CDTF">2015-09-30T17:17:27Z</dcterms:modified>
</cp:coreProperties>
</file>